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8" r:id="rId3"/>
    <p:sldId id="257" r:id="rId4"/>
    <p:sldId id="262" r:id="rId5"/>
    <p:sldId id="261" r:id="rId6"/>
    <p:sldId id="263" r:id="rId7"/>
    <p:sldId id="289" r:id="rId8"/>
    <p:sldId id="264" r:id="rId9"/>
    <p:sldId id="275" r:id="rId10"/>
    <p:sldId id="274" r:id="rId11"/>
    <p:sldId id="265" r:id="rId12"/>
    <p:sldId id="259" r:id="rId13"/>
    <p:sldId id="290" r:id="rId14"/>
    <p:sldId id="270" r:id="rId15"/>
    <p:sldId id="276" r:id="rId16"/>
    <p:sldId id="260" r:id="rId17"/>
    <p:sldId id="271" r:id="rId18"/>
    <p:sldId id="269" r:id="rId19"/>
    <p:sldId id="288" r:id="rId20"/>
    <p:sldId id="280" r:id="rId21"/>
    <p:sldId id="287" r:id="rId22"/>
    <p:sldId id="286" r:id="rId23"/>
    <p:sldId id="284" r:id="rId24"/>
    <p:sldId id="281" r:id="rId25"/>
    <p:sldId id="282" r:id="rId26"/>
    <p:sldId id="27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R+kNl4/uWkUIPZF9zeSGYA==" hashData="gBJ2/NaBLXktgL3RIG5Nq/AaF7i7cNUuEMV74Ef31HFX0gTHHblQSMxxbdwLKkeDAsCD80Wza7n8yb8wnn/XA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CEFA"/>
    <a:srgbClr val="90EE90"/>
    <a:srgbClr val="FFD700"/>
    <a:srgbClr val="DDA0DD"/>
    <a:srgbClr val="F08080"/>
    <a:srgbClr val="F369B8"/>
    <a:srgbClr val="2FA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69923" autoAdjust="0"/>
  </p:normalViewPr>
  <p:slideViewPr>
    <p:cSldViewPr snapToGrid="0">
      <p:cViewPr varScale="1">
        <p:scale>
          <a:sx n="45" d="100"/>
          <a:sy n="45" d="100"/>
        </p:scale>
        <p:origin x="1602" y="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2E16E3-BD1E-4439-B824-876B6C6AA357}" type="datetimeFigureOut">
              <a:rPr lang="en-GB" smtClean="0"/>
              <a:t>06/11/2023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A94BF6-E102-4CE1-A130-48BF47DA6E71}" type="slidenum">
              <a:rPr lang="en-GB" smtClean="0"/>
              <a:t>‹#›</a:t>
            </a:fld>
            <a:endParaRPr lang="en-GB"/>
          </a:p>
        </p:txBody>
      </p:sp>
    </p:spTree>
    <p:extLst>
      <p:ext uri="{BB962C8B-B14F-4D97-AF65-F5344CB8AC3E}">
        <p14:creationId xmlns:p14="http://schemas.microsoft.com/office/powerpoint/2010/main" val="743665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Fake news refers to intentionally false or misleading information presented as genuine news. Its purpose can be to deceive, attract attention, or promote a specific agenda. It is crucial to critically assess sources to differentiate between accurate, reliable news and deliberately fabricated or misleading content. This involves fact-checking and seeking information from trustworthy sources. Various organizations work to debunk false information and educate the public on distinguishing between credible news and misinformation.</a:t>
            </a:r>
          </a:p>
          <a:p>
            <a:endParaRPr lang="en-GB" dirty="0"/>
          </a:p>
          <a:p>
            <a:r>
              <a:rPr lang="en-GB" dirty="0"/>
              <a:t>The widespread use of the term "fake news" gained prominence in the 2010s due to its increased dissemination through social media and online platforms. While misinformation and propaganda have existed for a long time, the term became highly visible, particularly after the 2016 U.S. presidential election, where discussions around the impact of false information circulated through online channels became significant. The digital age and the ease of sharing information on social media have notably contributed to the rapid spread of misleading or entirely fabricated stories, leading to a greater emphasis on addressing and combating fake news.</a:t>
            </a:r>
          </a:p>
        </p:txBody>
      </p:sp>
      <p:sp>
        <p:nvSpPr>
          <p:cNvPr id="4" name="Slide Number Placeholder 3"/>
          <p:cNvSpPr>
            <a:spLocks noGrp="1"/>
          </p:cNvSpPr>
          <p:nvPr>
            <p:ph type="sldNum" sz="quarter" idx="5"/>
          </p:nvPr>
        </p:nvSpPr>
        <p:spPr/>
        <p:txBody>
          <a:bodyPr/>
          <a:lstStyle/>
          <a:p>
            <a:fld id="{B0A94BF6-E102-4CE1-A130-48BF47DA6E71}" type="slidenum">
              <a:rPr lang="en-GB" smtClean="0"/>
              <a:t>2</a:t>
            </a:fld>
            <a:endParaRPr lang="en-GB"/>
          </a:p>
        </p:txBody>
      </p:sp>
    </p:spTree>
    <p:extLst>
      <p:ext uri="{BB962C8B-B14F-4D97-AF65-F5344CB8AC3E}">
        <p14:creationId xmlns:p14="http://schemas.microsoft.com/office/powerpoint/2010/main" val="3888420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dataset displayed a notable skew, predominantly comprising articles categorized as "BS." Few articles were truly classified as fake news. Instead, many of these articles contained elements of misinformation or deception, rather than being entirely and explicitly false.</a:t>
            </a:r>
          </a:p>
        </p:txBody>
      </p:sp>
      <p:sp>
        <p:nvSpPr>
          <p:cNvPr id="4" name="Slide Number Placeholder 3"/>
          <p:cNvSpPr>
            <a:spLocks noGrp="1"/>
          </p:cNvSpPr>
          <p:nvPr>
            <p:ph type="sldNum" sz="quarter" idx="5"/>
          </p:nvPr>
        </p:nvSpPr>
        <p:spPr/>
        <p:txBody>
          <a:bodyPr/>
          <a:lstStyle/>
          <a:p>
            <a:fld id="{B0A94BF6-E102-4CE1-A130-48BF47DA6E71}" type="slidenum">
              <a:rPr lang="en-GB" smtClean="0"/>
              <a:t>12</a:t>
            </a:fld>
            <a:endParaRPr lang="en-GB"/>
          </a:p>
        </p:txBody>
      </p:sp>
    </p:spTree>
    <p:extLst>
      <p:ext uri="{BB962C8B-B14F-4D97-AF65-F5344CB8AC3E}">
        <p14:creationId xmlns:p14="http://schemas.microsoft.com/office/powerpoint/2010/main" val="2882602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0A94BF6-E102-4CE1-A130-48BF47DA6E71}" type="slidenum">
              <a:rPr lang="en-GB" smtClean="0"/>
              <a:t>13</a:t>
            </a:fld>
            <a:endParaRPr lang="en-GB"/>
          </a:p>
        </p:txBody>
      </p:sp>
    </p:spTree>
    <p:extLst>
      <p:ext uri="{BB962C8B-B14F-4D97-AF65-F5344CB8AC3E}">
        <p14:creationId xmlns:p14="http://schemas.microsoft.com/office/powerpoint/2010/main" val="3327184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Articles that fake tend to be accompanied by a picture</a:t>
            </a:r>
          </a:p>
        </p:txBody>
      </p:sp>
      <p:sp>
        <p:nvSpPr>
          <p:cNvPr id="4" name="Slide Number Placeholder 3"/>
          <p:cNvSpPr>
            <a:spLocks noGrp="1"/>
          </p:cNvSpPr>
          <p:nvPr>
            <p:ph type="sldNum" sz="quarter" idx="5"/>
          </p:nvPr>
        </p:nvSpPr>
        <p:spPr/>
        <p:txBody>
          <a:bodyPr/>
          <a:lstStyle/>
          <a:p>
            <a:fld id="{B0A94BF6-E102-4CE1-A130-48BF47DA6E71}" type="slidenum">
              <a:rPr lang="en-GB" smtClean="0"/>
              <a:t>14</a:t>
            </a:fld>
            <a:endParaRPr lang="en-GB"/>
          </a:p>
        </p:txBody>
      </p:sp>
    </p:spTree>
    <p:extLst>
      <p:ext uri="{BB962C8B-B14F-4D97-AF65-F5344CB8AC3E}">
        <p14:creationId xmlns:p14="http://schemas.microsoft.com/office/powerpoint/2010/main" val="3951225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0A94BF6-E102-4CE1-A130-48BF47DA6E71}" type="slidenum">
              <a:rPr lang="en-GB" smtClean="0"/>
              <a:t>15</a:t>
            </a:fld>
            <a:endParaRPr lang="en-GB"/>
          </a:p>
        </p:txBody>
      </p:sp>
    </p:spTree>
    <p:extLst>
      <p:ext uri="{BB962C8B-B14F-4D97-AF65-F5344CB8AC3E}">
        <p14:creationId xmlns:p14="http://schemas.microsoft.com/office/powerpoint/2010/main" val="2782258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Vectorization in the context of machine learning refers to the process of converting data, usually in the form of text or categorical variables, into a numerical format that can be used by machine learning models. This transformation involves converting words, sentences, or categorical features into numeric vectors.</a:t>
            </a:r>
          </a:p>
          <a:p>
            <a:endParaRPr lang="en-GB" dirty="0"/>
          </a:p>
          <a:p>
            <a:r>
              <a:rPr lang="en-GB" dirty="0"/>
              <a:t>The purpose of vectorization is to make the data suitable for mathematical operations and to be used as input in machine learning algorithms, which often expect numerical data. It allows the model to interpret and </a:t>
            </a:r>
            <a:r>
              <a:rPr lang="en-GB" dirty="0" err="1"/>
              <a:t>analyze</a:t>
            </a:r>
            <a:r>
              <a:rPr lang="en-GB" dirty="0"/>
              <a:t> the information effectively. There are different techniques for vectorization:</a:t>
            </a:r>
          </a:p>
          <a:p>
            <a:endParaRPr lang="en-GB" dirty="0"/>
          </a:p>
          <a:p>
            <a:r>
              <a:rPr lang="en-GB" dirty="0"/>
              <a:t>1. **One-Hot Encoding:** This method represents categorical data as binary vectors where each category is converted to a binary vector. For instance, if there are three categories, each one would be represented by a vector of length 3, with one element as 1 and the others as 0.</a:t>
            </a:r>
          </a:p>
          <a:p>
            <a:endParaRPr lang="en-GB" dirty="0"/>
          </a:p>
          <a:p>
            <a:r>
              <a:rPr lang="en-GB" dirty="0"/>
              <a:t>2. **Term Frequency-Inverse Document Frequency (TF-IDF):** It is used for text data to reflect the importance of a word in a document relative to a collection of documents. Words that occur frequently within a document but not commonly across documents receive higher scores.</a:t>
            </a:r>
          </a:p>
          <a:p>
            <a:endParaRPr lang="en-GB" dirty="0"/>
          </a:p>
          <a:p>
            <a:r>
              <a:rPr lang="en-GB" dirty="0"/>
              <a:t>3. **Word Embeddings:** Techniques like Word2Vec, </a:t>
            </a:r>
            <a:r>
              <a:rPr lang="en-GB" dirty="0" err="1"/>
              <a:t>GloVe</a:t>
            </a:r>
            <a:r>
              <a:rPr lang="en-GB" dirty="0"/>
              <a:t>, and BERT convert words or sentences into dense, lower-dimensional vectors, capturing semantic meanings and relationships between words based on their usage in a large corpus of text.</a:t>
            </a:r>
          </a:p>
          <a:p>
            <a:endParaRPr lang="en-GB" dirty="0"/>
          </a:p>
          <a:p>
            <a:r>
              <a:rPr lang="en-GB" dirty="0"/>
              <a:t>4. **Count Vectorization:** It simply counts the frequency of words within the text and represents each document as a vector of word counts.</a:t>
            </a:r>
          </a:p>
          <a:p>
            <a:endParaRPr lang="en-GB" dirty="0"/>
          </a:p>
          <a:p>
            <a:r>
              <a:rPr lang="en-GB" dirty="0"/>
              <a:t>Vectorization enables machine learning models to process and learn from data efficiently, making it easier for the model to understand the patterns and relationships in the data.</a:t>
            </a:r>
          </a:p>
          <a:p>
            <a:endParaRPr lang="en-GB" dirty="0"/>
          </a:p>
          <a:p>
            <a:r>
              <a:rPr lang="en-GB" dirty="0"/>
              <a:t>Label encoding is a method used in machine learning to transform categorical labels into a numerical format. It's primarily applied to the target variable or labels that need to be predicted by a machine learning model. This conversion is essential because most machine learning algorithms operate on numerical data, and categorical labels must be converted into numerical values for processing.</a:t>
            </a:r>
          </a:p>
          <a:p>
            <a:endParaRPr lang="en-GB" dirty="0"/>
          </a:p>
          <a:p>
            <a:r>
              <a:rPr lang="en-GB" dirty="0"/>
              <a:t>For example, if a feature column contains categories like "A," "B," and "C," a label encoder will convert these labels into numerical equivalents, such as 0, 1, and 2, respectively.</a:t>
            </a:r>
          </a:p>
          <a:p>
            <a:endParaRPr lang="en-GB" dirty="0"/>
          </a:p>
          <a:p>
            <a:r>
              <a:rPr lang="en-GB" dirty="0"/>
              <a:t>However, a potential drawback of label encoding is that it might imply ordinal relationships between the categories. This could unintentionally introduce a hierarchy or order that doesn't exist in the original data. In cases where there is no ordinal significance between the categories, alternate encoding methods such as one-hot encoding may be more suitable.</a:t>
            </a:r>
          </a:p>
          <a:p>
            <a:endParaRPr lang="en-GB" dirty="0"/>
          </a:p>
          <a:p>
            <a:r>
              <a:rPr lang="en-GB" dirty="0"/>
              <a:t>A tokenizer is a fundamental component in natural language processing (NLP) that breaks down text data into smaller units called tokens. These tokens can be individual words, characters, or </a:t>
            </a:r>
            <a:r>
              <a:rPr lang="en-GB" dirty="0" err="1"/>
              <a:t>subwords</a:t>
            </a:r>
            <a:r>
              <a:rPr lang="en-GB" dirty="0"/>
              <a:t>, depending on the specific tokenizer's design or the requirements of the NLP task.</a:t>
            </a:r>
          </a:p>
          <a:p>
            <a:endParaRPr lang="en-GB" dirty="0"/>
          </a:p>
          <a:p>
            <a:r>
              <a:rPr lang="en-GB" dirty="0"/>
              <a:t>The primary objective of tokenization is to segment the raw text into units that can be used in various NLP processes, such as parsing, text analysis, or feature generation for machine learning models.</a:t>
            </a:r>
          </a:p>
          <a:p>
            <a:endParaRPr lang="en-GB" dirty="0"/>
          </a:p>
          <a:p>
            <a:r>
              <a:rPr lang="en-GB" dirty="0"/>
              <a:t>There are different types of tokenizers:</a:t>
            </a:r>
          </a:p>
          <a:p>
            <a:endParaRPr lang="en-GB" dirty="0"/>
          </a:p>
          <a:p>
            <a:r>
              <a:rPr lang="en-GB" dirty="0"/>
              <a:t>1. **Word Tokenizer:** Splits text into words or phrases based on whitespace or other punctuation rules.</a:t>
            </a:r>
          </a:p>
          <a:p>
            <a:endParaRPr lang="en-GB" dirty="0"/>
          </a:p>
          <a:p>
            <a:r>
              <a:rPr lang="en-GB" dirty="0"/>
              <a:t>2. **Sentence Tokenizer:** Divides text into sentences, recognizing sentence boundaries.</a:t>
            </a:r>
          </a:p>
          <a:p>
            <a:endParaRPr lang="en-GB" dirty="0"/>
          </a:p>
          <a:p>
            <a:r>
              <a:rPr lang="en-GB" dirty="0"/>
              <a:t>3. **</a:t>
            </a:r>
            <a:r>
              <a:rPr lang="en-GB" dirty="0" err="1"/>
              <a:t>Subword</a:t>
            </a:r>
            <a:r>
              <a:rPr lang="en-GB" dirty="0"/>
              <a:t> Tokenizer:** Segments words into smaller </a:t>
            </a:r>
            <a:r>
              <a:rPr lang="en-GB" dirty="0" err="1"/>
              <a:t>subword</a:t>
            </a:r>
            <a:r>
              <a:rPr lang="en-GB" dirty="0"/>
              <a:t> units, particularly useful for languages with complex word structures.</a:t>
            </a:r>
          </a:p>
          <a:p>
            <a:endParaRPr lang="en-GB" dirty="0"/>
          </a:p>
          <a:p>
            <a:r>
              <a:rPr lang="en-GB" dirty="0"/>
              <a:t>4. **Character Tokenizer:** Breaks text into individual characters.</a:t>
            </a:r>
          </a:p>
          <a:p>
            <a:endParaRPr lang="en-GB" dirty="0"/>
          </a:p>
          <a:p>
            <a:r>
              <a:rPr lang="en-GB" dirty="0"/>
              <a:t>Tokenization is a crucial step in many NLP tasks, as the way the text is split into tokens can significantly impact the accuracy and performance of language models, sentiment analysis, machine translation, and various other text-based applications.</a:t>
            </a:r>
          </a:p>
        </p:txBody>
      </p:sp>
      <p:sp>
        <p:nvSpPr>
          <p:cNvPr id="4" name="Slide Number Placeholder 3"/>
          <p:cNvSpPr>
            <a:spLocks noGrp="1"/>
          </p:cNvSpPr>
          <p:nvPr>
            <p:ph type="sldNum" sz="quarter" idx="5"/>
          </p:nvPr>
        </p:nvSpPr>
        <p:spPr/>
        <p:txBody>
          <a:bodyPr/>
          <a:lstStyle/>
          <a:p>
            <a:fld id="{B0A94BF6-E102-4CE1-A130-48BF47DA6E71}" type="slidenum">
              <a:rPr lang="en-GB" smtClean="0"/>
              <a:t>16</a:t>
            </a:fld>
            <a:endParaRPr lang="en-GB"/>
          </a:p>
        </p:txBody>
      </p:sp>
    </p:spTree>
    <p:extLst>
      <p:ext uri="{BB962C8B-B14F-4D97-AF65-F5344CB8AC3E}">
        <p14:creationId xmlns:p14="http://schemas.microsoft.com/office/powerpoint/2010/main" val="2892197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Logistic Regression, Decision Tree, Gradient Boosting Classifier, and Random Forest are different machine learning algorithms used for classification and regression tasks:</a:t>
            </a:r>
          </a:p>
          <a:p>
            <a:endParaRPr lang="en-GB" dirty="0"/>
          </a:p>
          <a:p>
            <a:r>
              <a:rPr lang="en-GB" dirty="0"/>
              <a:t>1. **Logistic Regression:**</a:t>
            </a:r>
          </a:p>
          <a:p>
            <a:r>
              <a:rPr lang="en-GB" dirty="0"/>
              <a:t>    - Used for binary classification problems.</a:t>
            </a:r>
          </a:p>
          <a:p>
            <a:r>
              <a:rPr lang="en-GB" dirty="0"/>
              <a:t>    - It models the probability of a binary outcome by fitting the data to a logistic function.</a:t>
            </a:r>
          </a:p>
          <a:p>
            <a:r>
              <a:rPr lang="en-GB" dirty="0"/>
              <a:t>    - Provides the predicted probabilities of a sample belonging to a specific class.</a:t>
            </a:r>
          </a:p>
          <a:p>
            <a:endParaRPr lang="en-GB" dirty="0"/>
          </a:p>
          <a:p>
            <a:r>
              <a:rPr lang="en-GB" dirty="0"/>
              <a:t>2. **Decision Tree:**</a:t>
            </a:r>
          </a:p>
          <a:p>
            <a:r>
              <a:rPr lang="en-GB" dirty="0"/>
              <a:t>    - Non-parametric supervised learning method used for both classification and regression.</a:t>
            </a:r>
          </a:p>
          <a:p>
            <a:r>
              <a:rPr lang="en-GB" dirty="0"/>
              <a:t>    - Breaks down a dataset into smaller subsets while creating a tree-like structure, using if-else conditions.</a:t>
            </a:r>
          </a:p>
          <a:p>
            <a:r>
              <a:rPr lang="en-GB" dirty="0"/>
              <a:t>    - Provides a clear decision-making model that can be easily visualized.</a:t>
            </a:r>
          </a:p>
          <a:p>
            <a:endParaRPr lang="en-GB" dirty="0"/>
          </a:p>
          <a:p>
            <a:r>
              <a:rPr lang="en-GB" dirty="0"/>
              <a:t>3. **Gradient Boosting Classifier:**</a:t>
            </a:r>
          </a:p>
          <a:p>
            <a:r>
              <a:rPr lang="en-GB" dirty="0"/>
              <a:t>    - An ensemble learning method used for both classification and regression.</a:t>
            </a:r>
          </a:p>
          <a:p>
            <a:r>
              <a:rPr lang="en-GB" dirty="0"/>
              <a:t>    - Builds a strong model by combining multiple weak models (usually decision trees).</a:t>
            </a:r>
          </a:p>
          <a:p>
            <a:r>
              <a:rPr lang="en-GB" dirty="0"/>
              <a:t>    - The model is built in a stage-wise manner, where each tree corrects the errors of the previous one.</a:t>
            </a:r>
          </a:p>
          <a:p>
            <a:endParaRPr lang="en-GB" dirty="0"/>
          </a:p>
          <a:p>
            <a:r>
              <a:rPr lang="en-GB" dirty="0"/>
              <a:t>4. **Random Forest:**</a:t>
            </a:r>
          </a:p>
          <a:p>
            <a:r>
              <a:rPr lang="en-GB" dirty="0"/>
              <a:t>    - Ensemble learning method that constructs a multitude of decision trees at training time.</a:t>
            </a:r>
          </a:p>
          <a:p>
            <a:r>
              <a:rPr lang="en-GB" dirty="0"/>
              <a:t>    - Utilizes the predictions of multiple decision trees to enhance accuracy and control overfitting.</a:t>
            </a:r>
          </a:p>
          <a:p>
            <a:r>
              <a:rPr lang="en-GB" dirty="0"/>
              <a:t>    - Randomness is introduced by selecting random subsets of features for each tree.</a:t>
            </a:r>
          </a:p>
          <a:p>
            <a:endParaRPr lang="en-GB" dirty="0"/>
          </a:p>
          <a:p>
            <a:r>
              <a:rPr lang="en-GB" dirty="0"/>
              <a:t>Each of these models has its strengths and weaknesses. Logistic Regression is simple and fast but assumes linear relationships. Decision Trees are intuitive but can easily overfit. Gradient Boosting combines weak models to form a strong one. Random Forests reduce overfitting by averaging multiple trees.</a:t>
            </a:r>
          </a:p>
          <a:p>
            <a:endParaRPr lang="en-GB" dirty="0"/>
          </a:p>
        </p:txBody>
      </p:sp>
      <p:sp>
        <p:nvSpPr>
          <p:cNvPr id="4" name="Slide Number Placeholder 3"/>
          <p:cNvSpPr>
            <a:spLocks noGrp="1"/>
          </p:cNvSpPr>
          <p:nvPr>
            <p:ph type="sldNum" sz="quarter" idx="5"/>
          </p:nvPr>
        </p:nvSpPr>
        <p:spPr/>
        <p:txBody>
          <a:bodyPr/>
          <a:lstStyle/>
          <a:p>
            <a:fld id="{B0A94BF6-E102-4CE1-A130-48BF47DA6E71}" type="slidenum">
              <a:rPr lang="en-GB" smtClean="0"/>
              <a:t>17</a:t>
            </a:fld>
            <a:endParaRPr lang="en-GB"/>
          </a:p>
        </p:txBody>
      </p:sp>
    </p:spTree>
    <p:extLst>
      <p:ext uri="{BB962C8B-B14F-4D97-AF65-F5344CB8AC3E}">
        <p14:creationId xmlns:p14="http://schemas.microsoft.com/office/powerpoint/2010/main" val="4245727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Used code to develop a model to </a:t>
            </a:r>
            <a:r>
              <a:rPr lang="en-GB" dirty="0" err="1"/>
              <a:t>inout</a:t>
            </a:r>
            <a:r>
              <a:rPr lang="en-GB" dirty="0"/>
              <a:t> articles to </a:t>
            </a:r>
            <a:r>
              <a:rPr lang="en-GB" dirty="0" err="1"/>
              <a:t>assss</a:t>
            </a:r>
            <a:r>
              <a:rPr lang="en-GB" dirty="0"/>
              <a:t> if its fake or real</a:t>
            </a:r>
          </a:p>
        </p:txBody>
      </p:sp>
      <p:sp>
        <p:nvSpPr>
          <p:cNvPr id="4" name="Slide Number Placeholder 3"/>
          <p:cNvSpPr>
            <a:spLocks noGrp="1"/>
          </p:cNvSpPr>
          <p:nvPr>
            <p:ph type="sldNum" sz="quarter" idx="5"/>
          </p:nvPr>
        </p:nvSpPr>
        <p:spPr/>
        <p:txBody>
          <a:bodyPr/>
          <a:lstStyle/>
          <a:p>
            <a:fld id="{B0A94BF6-E102-4CE1-A130-48BF47DA6E71}" type="slidenum">
              <a:rPr lang="en-GB" smtClean="0"/>
              <a:t>18</a:t>
            </a:fld>
            <a:endParaRPr lang="en-GB"/>
          </a:p>
        </p:txBody>
      </p:sp>
    </p:spTree>
    <p:extLst>
      <p:ext uri="{BB962C8B-B14F-4D97-AF65-F5344CB8AC3E}">
        <p14:creationId xmlns:p14="http://schemas.microsoft.com/office/powerpoint/2010/main" val="793019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BERT (Bidirectional Encoder Representations from Transformers) is a powerful natural language processing (NLP) model developed by Google. It is used in machine learning and text analysis tasks, including the detection of fake news. BERT is particularly effective because of its ability to understand the context of words in a sentence or document, which enables it to produce better word embeddings and capture intricate relationships between words.</a:t>
            </a:r>
          </a:p>
          <a:p>
            <a:endParaRPr lang="en-GB" dirty="0"/>
          </a:p>
          <a:p>
            <a:r>
              <a:rPr lang="en-GB" dirty="0"/>
              <a:t>For fake news detection, BERT can </a:t>
            </a:r>
            <a:r>
              <a:rPr lang="en-GB" dirty="0" err="1"/>
              <a:t>analyze</a:t>
            </a:r>
            <a:r>
              <a:rPr lang="en-GB" dirty="0"/>
              <a:t> text data to understand the context, semantics, and sentiment within news articles, tweets, or any textual content. By training a model with BERT's embeddings, it can potentially recognize linguistic patterns and markers that indicate unreliable or false information, thus helping in the identification and classification of fake news. When fed with enough </a:t>
            </a:r>
            <a:r>
              <a:rPr lang="en-GB" dirty="0" err="1"/>
              <a:t>labeled</a:t>
            </a:r>
            <a:r>
              <a:rPr lang="en-GB" dirty="0"/>
              <a:t> data, BERT-based models can learn to distinguish between fake and legitimate news sources. This can contribute to the development of better classification models and aid in detecting misleading or deceptive news content.</a:t>
            </a:r>
          </a:p>
        </p:txBody>
      </p:sp>
      <p:sp>
        <p:nvSpPr>
          <p:cNvPr id="4" name="Slide Number Placeholder 3"/>
          <p:cNvSpPr>
            <a:spLocks noGrp="1"/>
          </p:cNvSpPr>
          <p:nvPr>
            <p:ph type="sldNum" sz="quarter" idx="5"/>
          </p:nvPr>
        </p:nvSpPr>
        <p:spPr/>
        <p:txBody>
          <a:bodyPr/>
          <a:lstStyle/>
          <a:p>
            <a:fld id="{B0A94BF6-E102-4CE1-A130-48BF47DA6E71}" type="slidenum">
              <a:rPr lang="en-GB" smtClean="0"/>
              <a:t>19</a:t>
            </a:fld>
            <a:endParaRPr lang="en-GB"/>
          </a:p>
        </p:txBody>
      </p:sp>
    </p:spTree>
    <p:extLst>
      <p:ext uri="{BB962C8B-B14F-4D97-AF65-F5344CB8AC3E}">
        <p14:creationId xmlns:p14="http://schemas.microsoft.com/office/powerpoint/2010/main" val="1577561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Bahnschrift Condensed" panose="020B0502040204020203" pitchFamily="34" charset="0"/>
              </a:rPr>
              <a:t>Explore more of the data and other models</a:t>
            </a:r>
          </a:p>
          <a:p>
            <a:endParaRPr lang="en-GB" dirty="0"/>
          </a:p>
        </p:txBody>
      </p:sp>
      <p:sp>
        <p:nvSpPr>
          <p:cNvPr id="4" name="Slide Number Placeholder 3"/>
          <p:cNvSpPr>
            <a:spLocks noGrp="1"/>
          </p:cNvSpPr>
          <p:nvPr>
            <p:ph type="sldNum" sz="quarter" idx="5"/>
          </p:nvPr>
        </p:nvSpPr>
        <p:spPr/>
        <p:txBody>
          <a:bodyPr/>
          <a:lstStyle/>
          <a:p>
            <a:fld id="{B0A94BF6-E102-4CE1-A130-48BF47DA6E71}" type="slidenum">
              <a:rPr lang="en-GB" smtClean="0"/>
              <a:t>22</a:t>
            </a:fld>
            <a:endParaRPr lang="en-GB"/>
          </a:p>
        </p:txBody>
      </p:sp>
    </p:spTree>
    <p:extLst>
      <p:ext uri="{BB962C8B-B14F-4D97-AF65-F5344CB8AC3E}">
        <p14:creationId xmlns:p14="http://schemas.microsoft.com/office/powerpoint/2010/main" val="3772809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Bahnschrift Condensed" panose="020B0502040204020203" pitchFamily="34" charset="0"/>
              </a:rPr>
              <a:t>The data and models utilized can be more diverse and encompass balanced news articles.</a:t>
            </a:r>
            <a:endParaRPr lang="en-GB" dirty="0"/>
          </a:p>
        </p:txBody>
      </p:sp>
      <p:sp>
        <p:nvSpPr>
          <p:cNvPr id="4" name="Slide Number Placeholder 3"/>
          <p:cNvSpPr>
            <a:spLocks noGrp="1"/>
          </p:cNvSpPr>
          <p:nvPr>
            <p:ph type="sldNum" sz="quarter" idx="5"/>
          </p:nvPr>
        </p:nvSpPr>
        <p:spPr/>
        <p:txBody>
          <a:bodyPr/>
          <a:lstStyle/>
          <a:p>
            <a:fld id="{B0A94BF6-E102-4CE1-A130-48BF47DA6E71}" type="slidenum">
              <a:rPr lang="en-GB" smtClean="0"/>
              <a:t>24</a:t>
            </a:fld>
            <a:endParaRPr lang="en-GB"/>
          </a:p>
        </p:txBody>
      </p:sp>
    </p:spTree>
    <p:extLst>
      <p:ext uri="{BB962C8B-B14F-4D97-AF65-F5344CB8AC3E}">
        <p14:creationId xmlns:p14="http://schemas.microsoft.com/office/powerpoint/2010/main" val="3259667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Several missing values were identified and subsequently removed. Additionally, 10 duplicates were present in the dataset, which were also eliminated. Unnecessary columns were removed, including 'text' and 'title,' as a column already existed with the </a:t>
            </a:r>
            <a:r>
              <a:rPr lang="en-GB" dirty="0" err="1"/>
              <a:t>stopwords</a:t>
            </a:r>
            <a:r>
              <a:rPr lang="en-GB" dirty="0"/>
              <a:t> removed. Additional columns not contributing to the Machine Learning models were subsequently dropped following analysis, such as the 'time' column. The 'label' column, initially containing 'Real' and 'Fake' labels for each article, underwent a transformation to a Boolean format, represented by 0s and 1s, using the '</a:t>
            </a:r>
            <a:r>
              <a:rPr lang="en-GB" dirty="0" err="1"/>
              <a:t>get_dummies</a:t>
            </a:r>
            <a:r>
              <a:rPr lang="en-GB" dirty="0"/>
              <a:t>' function.</a:t>
            </a:r>
          </a:p>
        </p:txBody>
      </p:sp>
      <p:sp>
        <p:nvSpPr>
          <p:cNvPr id="4" name="Slide Number Placeholder 3"/>
          <p:cNvSpPr>
            <a:spLocks noGrp="1"/>
          </p:cNvSpPr>
          <p:nvPr>
            <p:ph type="sldNum" sz="quarter" idx="5"/>
          </p:nvPr>
        </p:nvSpPr>
        <p:spPr/>
        <p:txBody>
          <a:bodyPr/>
          <a:lstStyle/>
          <a:p>
            <a:fld id="{B0A94BF6-E102-4CE1-A130-48BF47DA6E71}" type="slidenum">
              <a:rPr lang="en-GB" smtClean="0"/>
              <a:t>4</a:t>
            </a:fld>
            <a:endParaRPr lang="en-GB"/>
          </a:p>
        </p:txBody>
      </p:sp>
    </p:spTree>
    <p:extLst>
      <p:ext uri="{BB962C8B-B14F-4D97-AF65-F5344CB8AC3E}">
        <p14:creationId xmlns:p14="http://schemas.microsoft.com/office/powerpoint/2010/main" val="4046147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computational constraints experienced while processing the machine learning models significantly affected their runtime and associated costs. This is an essential aspect to take into consideration.</a:t>
            </a:r>
          </a:p>
        </p:txBody>
      </p:sp>
      <p:sp>
        <p:nvSpPr>
          <p:cNvPr id="4" name="Slide Number Placeholder 3"/>
          <p:cNvSpPr>
            <a:spLocks noGrp="1"/>
          </p:cNvSpPr>
          <p:nvPr>
            <p:ph type="sldNum" sz="quarter" idx="5"/>
          </p:nvPr>
        </p:nvSpPr>
        <p:spPr/>
        <p:txBody>
          <a:bodyPr/>
          <a:lstStyle/>
          <a:p>
            <a:fld id="{B0A94BF6-E102-4CE1-A130-48BF47DA6E71}" type="slidenum">
              <a:rPr lang="en-GB" smtClean="0"/>
              <a:t>25</a:t>
            </a:fld>
            <a:endParaRPr lang="en-GB"/>
          </a:p>
        </p:txBody>
      </p:sp>
    </p:spTree>
    <p:extLst>
      <p:ext uri="{BB962C8B-B14F-4D97-AF65-F5344CB8AC3E}">
        <p14:creationId xmlns:p14="http://schemas.microsoft.com/office/powerpoint/2010/main" val="39522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dataset exhibited an imbalance that remained unaddressed. In order to delve deeper into the data, we could consider employing techniques like bootstrapping or oversampling to tackle this imbalance.</a:t>
            </a:r>
          </a:p>
        </p:txBody>
      </p:sp>
      <p:sp>
        <p:nvSpPr>
          <p:cNvPr id="4" name="Slide Number Placeholder 3"/>
          <p:cNvSpPr>
            <a:spLocks noGrp="1"/>
          </p:cNvSpPr>
          <p:nvPr>
            <p:ph type="sldNum" sz="quarter" idx="5"/>
          </p:nvPr>
        </p:nvSpPr>
        <p:spPr/>
        <p:txBody>
          <a:bodyPr/>
          <a:lstStyle/>
          <a:p>
            <a:fld id="{B0A94BF6-E102-4CE1-A130-48BF47DA6E71}" type="slidenum">
              <a:rPr lang="en-GB" smtClean="0"/>
              <a:t>5</a:t>
            </a:fld>
            <a:endParaRPr lang="en-GB"/>
          </a:p>
        </p:txBody>
      </p:sp>
    </p:spTree>
    <p:extLst>
      <p:ext uri="{BB962C8B-B14F-4D97-AF65-F5344CB8AC3E}">
        <p14:creationId xmlns:p14="http://schemas.microsoft.com/office/powerpoint/2010/main" val="828033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Common words</a:t>
            </a:r>
          </a:p>
        </p:txBody>
      </p:sp>
      <p:sp>
        <p:nvSpPr>
          <p:cNvPr id="4" name="Slide Number Placeholder 3"/>
          <p:cNvSpPr>
            <a:spLocks noGrp="1"/>
          </p:cNvSpPr>
          <p:nvPr>
            <p:ph type="sldNum" sz="quarter" idx="5"/>
          </p:nvPr>
        </p:nvSpPr>
        <p:spPr/>
        <p:txBody>
          <a:bodyPr/>
          <a:lstStyle/>
          <a:p>
            <a:fld id="{B0A94BF6-E102-4CE1-A130-48BF47DA6E71}" type="slidenum">
              <a:rPr lang="en-GB" smtClean="0"/>
              <a:t>6</a:t>
            </a:fld>
            <a:endParaRPr lang="en-GB"/>
          </a:p>
        </p:txBody>
      </p:sp>
    </p:spTree>
    <p:extLst>
      <p:ext uri="{BB962C8B-B14F-4D97-AF65-F5344CB8AC3E}">
        <p14:creationId xmlns:p14="http://schemas.microsoft.com/office/powerpoint/2010/main" val="3789287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Common words</a:t>
            </a:r>
          </a:p>
        </p:txBody>
      </p:sp>
      <p:sp>
        <p:nvSpPr>
          <p:cNvPr id="4" name="Slide Number Placeholder 3"/>
          <p:cNvSpPr>
            <a:spLocks noGrp="1"/>
          </p:cNvSpPr>
          <p:nvPr>
            <p:ph type="sldNum" sz="quarter" idx="5"/>
          </p:nvPr>
        </p:nvSpPr>
        <p:spPr/>
        <p:txBody>
          <a:bodyPr/>
          <a:lstStyle/>
          <a:p>
            <a:fld id="{B0A94BF6-E102-4CE1-A130-48BF47DA6E71}" type="slidenum">
              <a:rPr lang="en-GB" smtClean="0"/>
              <a:t>7</a:t>
            </a:fld>
            <a:endParaRPr lang="en-GB"/>
          </a:p>
        </p:txBody>
      </p:sp>
    </p:spTree>
    <p:extLst>
      <p:ext uri="{BB962C8B-B14F-4D97-AF65-F5344CB8AC3E}">
        <p14:creationId xmlns:p14="http://schemas.microsoft.com/office/powerpoint/2010/main" val="1699931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Common words Fake news</a:t>
            </a:r>
          </a:p>
        </p:txBody>
      </p:sp>
      <p:sp>
        <p:nvSpPr>
          <p:cNvPr id="4" name="Slide Number Placeholder 3"/>
          <p:cNvSpPr>
            <a:spLocks noGrp="1"/>
          </p:cNvSpPr>
          <p:nvPr>
            <p:ph type="sldNum" sz="quarter" idx="5"/>
          </p:nvPr>
        </p:nvSpPr>
        <p:spPr/>
        <p:txBody>
          <a:bodyPr/>
          <a:lstStyle/>
          <a:p>
            <a:fld id="{B0A94BF6-E102-4CE1-A130-48BF47DA6E71}" type="slidenum">
              <a:rPr lang="en-GB" smtClean="0"/>
              <a:t>8</a:t>
            </a:fld>
            <a:endParaRPr lang="en-GB"/>
          </a:p>
        </p:txBody>
      </p:sp>
    </p:spTree>
    <p:extLst>
      <p:ext uri="{BB962C8B-B14F-4D97-AF65-F5344CB8AC3E}">
        <p14:creationId xmlns:p14="http://schemas.microsoft.com/office/powerpoint/2010/main" val="1062760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Common words Fake news</a:t>
            </a:r>
          </a:p>
        </p:txBody>
      </p:sp>
      <p:sp>
        <p:nvSpPr>
          <p:cNvPr id="4" name="Slide Number Placeholder 3"/>
          <p:cNvSpPr>
            <a:spLocks noGrp="1"/>
          </p:cNvSpPr>
          <p:nvPr>
            <p:ph type="sldNum" sz="quarter" idx="5"/>
          </p:nvPr>
        </p:nvSpPr>
        <p:spPr/>
        <p:txBody>
          <a:bodyPr/>
          <a:lstStyle/>
          <a:p>
            <a:fld id="{B0A94BF6-E102-4CE1-A130-48BF47DA6E71}" type="slidenum">
              <a:rPr lang="en-GB" smtClean="0"/>
              <a:t>9</a:t>
            </a:fld>
            <a:endParaRPr lang="en-GB"/>
          </a:p>
        </p:txBody>
      </p:sp>
    </p:spTree>
    <p:extLst>
      <p:ext uri="{BB962C8B-B14F-4D97-AF65-F5344CB8AC3E}">
        <p14:creationId xmlns:p14="http://schemas.microsoft.com/office/powerpoint/2010/main" val="1284676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Common words Real News</a:t>
            </a:r>
          </a:p>
        </p:txBody>
      </p:sp>
      <p:sp>
        <p:nvSpPr>
          <p:cNvPr id="4" name="Slide Number Placeholder 3"/>
          <p:cNvSpPr>
            <a:spLocks noGrp="1"/>
          </p:cNvSpPr>
          <p:nvPr>
            <p:ph type="sldNum" sz="quarter" idx="5"/>
          </p:nvPr>
        </p:nvSpPr>
        <p:spPr/>
        <p:txBody>
          <a:bodyPr/>
          <a:lstStyle/>
          <a:p>
            <a:fld id="{B0A94BF6-E102-4CE1-A130-48BF47DA6E71}" type="slidenum">
              <a:rPr lang="en-GB" smtClean="0"/>
              <a:t>10</a:t>
            </a:fld>
            <a:endParaRPr lang="en-GB"/>
          </a:p>
        </p:txBody>
      </p:sp>
    </p:spTree>
    <p:extLst>
      <p:ext uri="{BB962C8B-B14F-4D97-AF65-F5344CB8AC3E}">
        <p14:creationId xmlns:p14="http://schemas.microsoft.com/office/powerpoint/2010/main" val="2780154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Common words Real News</a:t>
            </a:r>
          </a:p>
        </p:txBody>
      </p:sp>
      <p:sp>
        <p:nvSpPr>
          <p:cNvPr id="4" name="Slide Number Placeholder 3"/>
          <p:cNvSpPr>
            <a:spLocks noGrp="1"/>
          </p:cNvSpPr>
          <p:nvPr>
            <p:ph type="sldNum" sz="quarter" idx="5"/>
          </p:nvPr>
        </p:nvSpPr>
        <p:spPr/>
        <p:txBody>
          <a:bodyPr/>
          <a:lstStyle/>
          <a:p>
            <a:fld id="{B0A94BF6-E102-4CE1-A130-48BF47DA6E71}" type="slidenum">
              <a:rPr lang="en-GB" smtClean="0"/>
              <a:t>11</a:t>
            </a:fld>
            <a:endParaRPr lang="en-GB"/>
          </a:p>
        </p:txBody>
      </p:sp>
    </p:spTree>
    <p:extLst>
      <p:ext uri="{BB962C8B-B14F-4D97-AF65-F5344CB8AC3E}">
        <p14:creationId xmlns:p14="http://schemas.microsoft.com/office/powerpoint/2010/main" val="3984054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8F8F2-FAB9-CD67-CFE2-E8B3F1D354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E043299-E966-A33C-2379-286C04EB70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537286D-ADD2-F00D-6103-FC302D6F6D40}"/>
              </a:ext>
            </a:extLst>
          </p:cNvPr>
          <p:cNvSpPr>
            <a:spLocks noGrp="1"/>
          </p:cNvSpPr>
          <p:nvPr>
            <p:ph type="dt" sz="half" idx="10"/>
          </p:nvPr>
        </p:nvSpPr>
        <p:spPr/>
        <p:txBody>
          <a:bodyPr/>
          <a:lstStyle/>
          <a:p>
            <a:fld id="{FFC6B326-E66E-4ACA-87A3-1A1A70996CA2}" type="datetimeFigureOut">
              <a:rPr lang="en-GB" smtClean="0"/>
              <a:t>06/11/2023</a:t>
            </a:fld>
            <a:endParaRPr lang="en-GB"/>
          </a:p>
        </p:txBody>
      </p:sp>
      <p:sp>
        <p:nvSpPr>
          <p:cNvPr id="5" name="Footer Placeholder 4">
            <a:extLst>
              <a:ext uri="{FF2B5EF4-FFF2-40B4-BE49-F238E27FC236}">
                <a16:creationId xmlns:a16="http://schemas.microsoft.com/office/drawing/2014/main" id="{4ECB9B78-4D2D-90DD-50BE-A2FEA135142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F1C8599-16B6-AA2F-32DC-9FEABD681DEE}"/>
              </a:ext>
            </a:extLst>
          </p:cNvPr>
          <p:cNvSpPr>
            <a:spLocks noGrp="1"/>
          </p:cNvSpPr>
          <p:nvPr>
            <p:ph type="sldNum" sz="quarter" idx="12"/>
          </p:nvPr>
        </p:nvSpPr>
        <p:spPr/>
        <p:txBody>
          <a:bodyPr/>
          <a:lstStyle/>
          <a:p>
            <a:fld id="{D2E99657-94C1-4521-83E6-08A78520B41F}" type="slidenum">
              <a:rPr lang="en-GB" smtClean="0"/>
              <a:t>‹#›</a:t>
            </a:fld>
            <a:endParaRPr lang="en-GB"/>
          </a:p>
        </p:txBody>
      </p:sp>
    </p:spTree>
    <p:extLst>
      <p:ext uri="{BB962C8B-B14F-4D97-AF65-F5344CB8AC3E}">
        <p14:creationId xmlns:p14="http://schemas.microsoft.com/office/powerpoint/2010/main" val="123461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B1A48-963A-7D0C-3B4B-435D84EDD40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D292AE9-88F0-681F-ED18-FAF287E95D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A4492CD-A9D1-41C2-E4DD-0828E44CBCE9}"/>
              </a:ext>
            </a:extLst>
          </p:cNvPr>
          <p:cNvSpPr>
            <a:spLocks noGrp="1"/>
          </p:cNvSpPr>
          <p:nvPr>
            <p:ph type="dt" sz="half" idx="10"/>
          </p:nvPr>
        </p:nvSpPr>
        <p:spPr/>
        <p:txBody>
          <a:bodyPr/>
          <a:lstStyle/>
          <a:p>
            <a:fld id="{FFC6B326-E66E-4ACA-87A3-1A1A70996CA2}" type="datetimeFigureOut">
              <a:rPr lang="en-GB" smtClean="0"/>
              <a:t>06/11/2023</a:t>
            </a:fld>
            <a:endParaRPr lang="en-GB"/>
          </a:p>
        </p:txBody>
      </p:sp>
      <p:sp>
        <p:nvSpPr>
          <p:cNvPr id="5" name="Footer Placeholder 4">
            <a:extLst>
              <a:ext uri="{FF2B5EF4-FFF2-40B4-BE49-F238E27FC236}">
                <a16:creationId xmlns:a16="http://schemas.microsoft.com/office/drawing/2014/main" id="{9F86F448-FDEA-5A1D-7886-1158C76339B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0E1AD7-8771-2334-ED41-9EED9DA6FCB0}"/>
              </a:ext>
            </a:extLst>
          </p:cNvPr>
          <p:cNvSpPr>
            <a:spLocks noGrp="1"/>
          </p:cNvSpPr>
          <p:nvPr>
            <p:ph type="sldNum" sz="quarter" idx="12"/>
          </p:nvPr>
        </p:nvSpPr>
        <p:spPr/>
        <p:txBody>
          <a:bodyPr/>
          <a:lstStyle/>
          <a:p>
            <a:fld id="{D2E99657-94C1-4521-83E6-08A78520B41F}" type="slidenum">
              <a:rPr lang="en-GB" smtClean="0"/>
              <a:t>‹#›</a:t>
            </a:fld>
            <a:endParaRPr lang="en-GB"/>
          </a:p>
        </p:txBody>
      </p:sp>
    </p:spTree>
    <p:extLst>
      <p:ext uri="{BB962C8B-B14F-4D97-AF65-F5344CB8AC3E}">
        <p14:creationId xmlns:p14="http://schemas.microsoft.com/office/powerpoint/2010/main" val="1551189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C5D335-8840-6FF6-7F82-5B9147659E0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AE9CB17-0317-6D69-8077-CADDC219C7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32787A-0221-D689-21AB-D220C1979DF1}"/>
              </a:ext>
            </a:extLst>
          </p:cNvPr>
          <p:cNvSpPr>
            <a:spLocks noGrp="1"/>
          </p:cNvSpPr>
          <p:nvPr>
            <p:ph type="dt" sz="half" idx="10"/>
          </p:nvPr>
        </p:nvSpPr>
        <p:spPr/>
        <p:txBody>
          <a:bodyPr/>
          <a:lstStyle/>
          <a:p>
            <a:fld id="{FFC6B326-E66E-4ACA-87A3-1A1A70996CA2}" type="datetimeFigureOut">
              <a:rPr lang="en-GB" smtClean="0"/>
              <a:t>06/11/2023</a:t>
            </a:fld>
            <a:endParaRPr lang="en-GB"/>
          </a:p>
        </p:txBody>
      </p:sp>
      <p:sp>
        <p:nvSpPr>
          <p:cNvPr id="5" name="Footer Placeholder 4">
            <a:extLst>
              <a:ext uri="{FF2B5EF4-FFF2-40B4-BE49-F238E27FC236}">
                <a16:creationId xmlns:a16="http://schemas.microsoft.com/office/drawing/2014/main" id="{CAB0076C-4E89-9CDF-35A4-778F200DD84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D866B2C-DC55-0230-DAC7-4E81D7FCF47F}"/>
              </a:ext>
            </a:extLst>
          </p:cNvPr>
          <p:cNvSpPr>
            <a:spLocks noGrp="1"/>
          </p:cNvSpPr>
          <p:nvPr>
            <p:ph type="sldNum" sz="quarter" idx="12"/>
          </p:nvPr>
        </p:nvSpPr>
        <p:spPr/>
        <p:txBody>
          <a:bodyPr/>
          <a:lstStyle/>
          <a:p>
            <a:fld id="{D2E99657-94C1-4521-83E6-08A78520B41F}" type="slidenum">
              <a:rPr lang="en-GB" smtClean="0"/>
              <a:t>‹#›</a:t>
            </a:fld>
            <a:endParaRPr lang="en-GB"/>
          </a:p>
        </p:txBody>
      </p:sp>
    </p:spTree>
    <p:extLst>
      <p:ext uri="{BB962C8B-B14F-4D97-AF65-F5344CB8AC3E}">
        <p14:creationId xmlns:p14="http://schemas.microsoft.com/office/powerpoint/2010/main" val="3436893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5F4-8978-0F05-07B9-8595DDB8981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D1E3403-F3F8-99F3-7A9B-8F19E09EED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3C5EEE-63E3-F49F-99D7-AEE6D4356955}"/>
              </a:ext>
            </a:extLst>
          </p:cNvPr>
          <p:cNvSpPr>
            <a:spLocks noGrp="1"/>
          </p:cNvSpPr>
          <p:nvPr>
            <p:ph type="dt" sz="half" idx="10"/>
          </p:nvPr>
        </p:nvSpPr>
        <p:spPr/>
        <p:txBody>
          <a:bodyPr/>
          <a:lstStyle/>
          <a:p>
            <a:fld id="{FFC6B326-E66E-4ACA-87A3-1A1A70996CA2}" type="datetimeFigureOut">
              <a:rPr lang="en-GB" smtClean="0"/>
              <a:t>06/11/2023</a:t>
            </a:fld>
            <a:endParaRPr lang="en-GB"/>
          </a:p>
        </p:txBody>
      </p:sp>
      <p:sp>
        <p:nvSpPr>
          <p:cNvPr id="5" name="Footer Placeholder 4">
            <a:extLst>
              <a:ext uri="{FF2B5EF4-FFF2-40B4-BE49-F238E27FC236}">
                <a16:creationId xmlns:a16="http://schemas.microsoft.com/office/drawing/2014/main" id="{C7F8744F-FC89-5BB6-65EC-C7C42A743CC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FBDADC-7F61-CD1D-E0E7-6CA3B895AC4F}"/>
              </a:ext>
            </a:extLst>
          </p:cNvPr>
          <p:cNvSpPr>
            <a:spLocks noGrp="1"/>
          </p:cNvSpPr>
          <p:nvPr>
            <p:ph type="sldNum" sz="quarter" idx="12"/>
          </p:nvPr>
        </p:nvSpPr>
        <p:spPr/>
        <p:txBody>
          <a:bodyPr/>
          <a:lstStyle/>
          <a:p>
            <a:fld id="{D2E99657-94C1-4521-83E6-08A78520B41F}" type="slidenum">
              <a:rPr lang="en-GB" smtClean="0"/>
              <a:t>‹#›</a:t>
            </a:fld>
            <a:endParaRPr lang="en-GB"/>
          </a:p>
        </p:txBody>
      </p:sp>
    </p:spTree>
    <p:extLst>
      <p:ext uri="{BB962C8B-B14F-4D97-AF65-F5344CB8AC3E}">
        <p14:creationId xmlns:p14="http://schemas.microsoft.com/office/powerpoint/2010/main" val="1940633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F2A2A-E605-0F89-DD1B-A96221B669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8815AFB-E2F6-BD9C-3B88-D1C4BE6D09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BC2F02-D1B7-6CAE-CCC6-04719C999A7A}"/>
              </a:ext>
            </a:extLst>
          </p:cNvPr>
          <p:cNvSpPr>
            <a:spLocks noGrp="1"/>
          </p:cNvSpPr>
          <p:nvPr>
            <p:ph type="dt" sz="half" idx="10"/>
          </p:nvPr>
        </p:nvSpPr>
        <p:spPr/>
        <p:txBody>
          <a:bodyPr/>
          <a:lstStyle/>
          <a:p>
            <a:fld id="{FFC6B326-E66E-4ACA-87A3-1A1A70996CA2}" type="datetimeFigureOut">
              <a:rPr lang="en-GB" smtClean="0"/>
              <a:t>06/11/2023</a:t>
            </a:fld>
            <a:endParaRPr lang="en-GB"/>
          </a:p>
        </p:txBody>
      </p:sp>
      <p:sp>
        <p:nvSpPr>
          <p:cNvPr id="5" name="Footer Placeholder 4">
            <a:extLst>
              <a:ext uri="{FF2B5EF4-FFF2-40B4-BE49-F238E27FC236}">
                <a16:creationId xmlns:a16="http://schemas.microsoft.com/office/drawing/2014/main" id="{2F2AE7DC-F938-AEFD-73B6-6AF069F178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0B7148-825E-9E43-A349-89C870DAB40A}"/>
              </a:ext>
            </a:extLst>
          </p:cNvPr>
          <p:cNvSpPr>
            <a:spLocks noGrp="1"/>
          </p:cNvSpPr>
          <p:nvPr>
            <p:ph type="sldNum" sz="quarter" idx="12"/>
          </p:nvPr>
        </p:nvSpPr>
        <p:spPr/>
        <p:txBody>
          <a:bodyPr/>
          <a:lstStyle/>
          <a:p>
            <a:fld id="{D2E99657-94C1-4521-83E6-08A78520B41F}" type="slidenum">
              <a:rPr lang="en-GB" smtClean="0"/>
              <a:t>‹#›</a:t>
            </a:fld>
            <a:endParaRPr lang="en-GB"/>
          </a:p>
        </p:txBody>
      </p:sp>
    </p:spTree>
    <p:extLst>
      <p:ext uri="{BB962C8B-B14F-4D97-AF65-F5344CB8AC3E}">
        <p14:creationId xmlns:p14="http://schemas.microsoft.com/office/powerpoint/2010/main" val="1439005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83AF8-50B9-5876-88DD-F9134C815F5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C97E754-8B65-8C69-7C31-B447A7EF19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BA027C0-8979-C7DD-66AE-A61BB50D9D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687C0DE-D979-A97E-983A-8DBF2A2695FF}"/>
              </a:ext>
            </a:extLst>
          </p:cNvPr>
          <p:cNvSpPr>
            <a:spLocks noGrp="1"/>
          </p:cNvSpPr>
          <p:nvPr>
            <p:ph type="dt" sz="half" idx="10"/>
          </p:nvPr>
        </p:nvSpPr>
        <p:spPr/>
        <p:txBody>
          <a:bodyPr/>
          <a:lstStyle/>
          <a:p>
            <a:fld id="{FFC6B326-E66E-4ACA-87A3-1A1A70996CA2}" type="datetimeFigureOut">
              <a:rPr lang="en-GB" smtClean="0"/>
              <a:t>06/11/2023</a:t>
            </a:fld>
            <a:endParaRPr lang="en-GB"/>
          </a:p>
        </p:txBody>
      </p:sp>
      <p:sp>
        <p:nvSpPr>
          <p:cNvPr id="6" name="Footer Placeholder 5">
            <a:extLst>
              <a:ext uri="{FF2B5EF4-FFF2-40B4-BE49-F238E27FC236}">
                <a16:creationId xmlns:a16="http://schemas.microsoft.com/office/drawing/2014/main" id="{D22E29FC-F7E4-D8B8-9D05-BD3867C0D8C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EE37DE2-4530-6E44-843A-17FF8ECFBF9D}"/>
              </a:ext>
            </a:extLst>
          </p:cNvPr>
          <p:cNvSpPr>
            <a:spLocks noGrp="1"/>
          </p:cNvSpPr>
          <p:nvPr>
            <p:ph type="sldNum" sz="quarter" idx="12"/>
          </p:nvPr>
        </p:nvSpPr>
        <p:spPr/>
        <p:txBody>
          <a:bodyPr/>
          <a:lstStyle/>
          <a:p>
            <a:fld id="{D2E99657-94C1-4521-83E6-08A78520B41F}" type="slidenum">
              <a:rPr lang="en-GB" smtClean="0"/>
              <a:t>‹#›</a:t>
            </a:fld>
            <a:endParaRPr lang="en-GB"/>
          </a:p>
        </p:txBody>
      </p:sp>
    </p:spTree>
    <p:extLst>
      <p:ext uri="{BB962C8B-B14F-4D97-AF65-F5344CB8AC3E}">
        <p14:creationId xmlns:p14="http://schemas.microsoft.com/office/powerpoint/2010/main" val="3885188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99C1B-52A2-3BE2-DE63-2B08BF232D3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3CB7383-B115-A40E-F73E-D63FDD4183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A8D276-821E-7D93-43E0-8781A54CE5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4B36A99-CDA7-9E54-6492-B7435DB1F6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9E0185-00A4-9FCD-B587-1BA9A484B9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ADF1E9B-EB7A-EF8C-934C-410F45504320}"/>
              </a:ext>
            </a:extLst>
          </p:cNvPr>
          <p:cNvSpPr>
            <a:spLocks noGrp="1"/>
          </p:cNvSpPr>
          <p:nvPr>
            <p:ph type="dt" sz="half" idx="10"/>
          </p:nvPr>
        </p:nvSpPr>
        <p:spPr/>
        <p:txBody>
          <a:bodyPr/>
          <a:lstStyle/>
          <a:p>
            <a:fld id="{FFC6B326-E66E-4ACA-87A3-1A1A70996CA2}" type="datetimeFigureOut">
              <a:rPr lang="en-GB" smtClean="0"/>
              <a:t>06/11/2023</a:t>
            </a:fld>
            <a:endParaRPr lang="en-GB"/>
          </a:p>
        </p:txBody>
      </p:sp>
      <p:sp>
        <p:nvSpPr>
          <p:cNvPr id="8" name="Footer Placeholder 7">
            <a:extLst>
              <a:ext uri="{FF2B5EF4-FFF2-40B4-BE49-F238E27FC236}">
                <a16:creationId xmlns:a16="http://schemas.microsoft.com/office/drawing/2014/main" id="{51D24F34-7019-108A-3936-3AF427FEFD8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4C75839-13BB-1EC6-9783-0F9170BB62ED}"/>
              </a:ext>
            </a:extLst>
          </p:cNvPr>
          <p:cNvSpPr>
            <a:spLocks noGrp="1"/>
          </p:cNvSpPr>
          <p:nvPr>
            <p:ph type="sldNum" sz="quarter" idx="12"/>
          </p:nvPr>
        </p:nvSpPr>
        <p:spPr/>
        <p:txBody>
          <a:bodyPr/>
          <a:lstStyle/>
          <a:p>
            <a:fld id="{D2E99657-94C1-4521-83E6-08A78520B41F}" type="slidenum">
              <a:rPr lang="en-GB" smtClean="0"/>
              <a:t>‹#›</a:t>
            </a:fld>
            <a:endParaRPr lang="en-GB"/>
          </a:p>
        </p:txBody>
      </p:sp>
    </p:spTree>
    <p:extLst>
      <p:ext uri="{BB962C8B-B14F-4D97-AF65-F5344CB8AC3E}">
        <p14:creationId xmlns:p14="http://schemas.microsoft.com/office/powerpoint/2010/main" val="3839868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6F25B-218D-1E40-0CC5-E17055CECD6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607791-946C-B536-868F-D4A1503673DA}"/>
              </a:ext>
            </a:extLst>
          </p:cNvPr>
          <p:cNvSpPr>
            <a:spLocks noGrp="1"/>
          </p:cNvSpPr>
          <p:nvPr>
            <p:ph type="dt" sz="half" idx="10"/>
          </p:nvPr>
        </p:nvSpPr>
        <p:spPr/>
        <p:txBody>
          <a:bodyPr/>
          <a:lstStyle/>
          <a:p>
            <a:fld id="{FFC6B326-E66E-4ACA-87A3-1A1A70996CA2}" type="datetimeFigureOut">
              <a:rPr lang="en-GB" smtClean="0"/>
              <a:t>06/11/2023</a:t>
            </a:fld>
            <a:endParaRPr lang="en-GB"/>
          </a:p>
        </p:txBody>
      </p:sp>
      <p:sp>
        <p:nvSpPr>
          <p:cNvPr id="4" name="Footer Placeholder 3">
            <a:extLst>
              <a:ext uri="{FF2B5EF4-FFF2-40B4-BE49-F238E27FC236}">
                <a16:creationId xmlns:a16="http://schemas.microsoft.com/office/drawing/2014/main" id="{880B4CEC-C4EA-FE97-1DA1-783B130941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3FB6B40-A1A2-87AE-DF26-4A6308FC8721}"/>
              </a:ext>
            </a:extLst>
          </p:cNvPr>
          <p:cNvSpPr>
            <a:spLocks noGrp="1"/>
          </p:cNvSpPr>
          <p:nvPr>
            <p:ph type="sldNum" sz="quarter" idx="12"/>
          </p:nvPr>
        </p:nvSpPr>
        <p:spPr/>
        <p:txBody>
          <a:bodyPr/>
          <a:lstStyle/>
          <a:p>
            <a:fld id="{D2E99657-94C1-4521-83E6-08A78520B41F}" type="slidenum">
              <a:rPr lang="en-GB" smtClean="0"/>
              <a:t>‹#›</a:t>
            </a:fld>
            <a:endParaRPr lang="en-GB"/>
          </a:p>
        </p:txBody>
      </p:sp>
    </p:spTree>
    <p:extLst>
      <p:ext uri="{BB962C8B-B14F-4D97-AF65-F5344CB8AC3E}">
        <p14:creationId xmlns:p14="http://schemas.microsoft.com/office/powerpoint/2010/main" val="1435362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E53000-9BB9-010A-D6B6-60A46C94F650}"/>
              </a:ext>
            </a:extLst>
          </p:cNvPr>
          <p:cNvSpPr>
            <a:spLocks noGrp="1"/>
          </p:cNvSpPr>
          <p:nvPr>
            <p:ph type="dt" sz="half" idx="10"/>
          </p:nvPr>
        </p:nvSpPr>
        <p:spPr/>
        <p:txBody>
          <a:bodyPr/>
          <a:lstStyle/>
          <a:p>
            <a:fld id="{FFC6B326-E66E-4ACA-87A3-1A1A70996CA2}" type="datetimeFigureOut">
              <a:rPr lang="en-GB" smtClean="0"/>
              <a:t>06/11/2023</a:t>
            </a:fld>
            <a:endParaRPr lang="en-GB"/>
          </a:p>
        </p:txBody>
      </p:sp>
      <p:sp>
        <p:nvSpPr>
          <p:cNvPr id="3" name="Footer Placeholder 2">
            <a:extLst>
              <a:ext uri="{FF2B5EF4-FFF2-40B4-BE49-F238E27FC236}">
                <a16:creationId xmlns:a16="http://schemas.microsoft.com/office/drawing/2014/main" id="{55F2F76C-A99D-8E64-6284-2DA4FBD5266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1019333-0A23-CBF0-D388-F741811A9F5F}"/>
              </a:ext>
            </a:extLst>
          </p:cNvPr>
          <p:cNvSpPr>
            <a:spLocks noGrp="1"/>
          </p:cNvSpPr>
          <p:nvPr>
            <p:ph type="sldNum" sz="quarter" idx="12"/>
          </p:nvPr>
        </p:nvSpPr>
        <p:spPr/>
        <p:txBody>
          <a:bodyPr/>
          <a:lstStyle/>
          <a:p>
            <a:fld id="{D2E99657-94C1-4521-83E6-08A78520B41F}" type="slidenum">
              <a:rPr lang="en-GB" smtClean="0"/>
              <a:t>‹#›</a:t>
            </a:fld>
            <a:endParaRPr lang="en-GB"/>
          </a:p>
        </p:txBody>
      </p:sp>
    </p:spTree>
    <p:extLst>
      <p:ext uri="{BB962C8B-B14F-4D97-AF65-F5344CB8AC3E}">
        <p14:creationId xmlns:p14="http://schemas.microsoft.com/office/powerpoint/2010/main" val="1688918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F5DA3-80C8-4117-8296-30084D0E8D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4C77E22-4783-1416-29D1-36884C40C2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4A66725-DF0A-D89D-A66D-9CD8CC6FB5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0207C3-53A8-61C0-66F4-BF9113716F90}"/>
              </a:ext>
            </a:extLst>
          </p:cNvPr>
          <p:cNvSpPr>
            <a:spLocks noGrp="1"/>
          </p:cNvSpPr>
          <p:nvPr>
            <p:ph type="dt" sz="half" idx="10"/>
          </p:nvPr>
        </p:nvSpPr>
        <p:spPr/>
        <p:txBody>
          <a:bodyPr/>
          <a:lstStyle/>
          <a:p>
            <a:fld id="{FFC6B326-E66E-4ACA-87A3-1A1A70996CA2}" type="datetimeFigureOut">
              <a:rPr lang="en-GB" smtClean="0"/>
              <a:t>06/11/2023</a:t>
            </a:fld>
            <a:endParaRPr lang="en-GB"/>
          </a:p>
        </p:txBody>
      </p:sp>
      <p:sp>
        <p:nvSpPr>
          <p:cNvPr id="6" name="Footer Placeholder 5">
            <a:extLst>
              <a:ext uri="{FF2B5EF4-FFF2-40B4-BE49-F238E27FC236}">
                <a16:creationId xmlns:a16="http://schemas.microsoft.com/office/drawing/2014/main" id="{B753CBD6-8A0F-54DF-5BBA-21CFCDAA8F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85B82FD-DF3E-88E6-885F-A7F37E7DA14D}"/>
              </a:ext>
            </a:extLst>
          </p:cNvPr>
          <p:cNvSpPr>
            <a:spLocks noGrp="1"/>
          </p:cNvSpPr>
          <p:nvPr>
            <p:ph type="sldNum" sz="quarter" idx="12"/>
          </p:nvPr>
        </p:nvSpPr>
        <p:spPr/>
        <p:txBody>
          <a:bodyPr/>
          <a:lstStyle/>
          <a:p>
            <a:fld id="{D2E99657-94C1-4521-83E6-08A78520B41F}" type="slidenum">
              <a:rPr lang="en-GB" smtClean="0"/>
              <a:t>‹#›</a:t>
            </a:fld>
            <a:endParaRPr lang="en-GB"/>
          </a:p>
        </p:txBody>
      </p:sp>
    </p:spTree>
    <p:extLst>
      <p:ext uri="{BB962C8B-B14F-4D97-AF65-F5344CB8AC3E}">
        <p14:creationId xmlns:p14="http://schemas.microsoft.com/office/powerpoint/2010/main" val="2694668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B31BA-B896-0C18-CD72-8075786062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193F625-0889-62A2-10F6-4E0A5A21EF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A7379E7-D34C-FCEC-5074-C76ADB59AE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5A9311-4B5A-8755-51C5-17D559B7F027}"/>
              </a:ext>
            </a:extLst>
          </p:cNvPr>
          <p:cNvSpPr>
            <a:spLocks noGrp="1"/>
          </p:cNvSpPr>
          <p:nvPr>
            <p:ph type="dt" sz="half" idx="10"/>
          </p:nvPr>
        </p:nvSpPr>
        <p:spPr/>
        <p:txBody>
          <a:bodyPr/>
          <a:lstStyle/>
          <a:p>
            <a:fld id="{FFC6B326-E66E-4ACA-87A3-1A1A70996CA2}" type="datetimeFigureOut">
              <a:rPr lang="en-GB" smtClean="0"/>
              <a:t>06/11/2023</a:t>
            </a:fld>
            <a:endParaRPr lang="en-GB"/>
          </a:p>
        </p:txBody>
      </p:sp>
      <p:sp>
        <p:nvSpPr>
          <p:cNvPr id="6" name="Footer Placeholder 5">
            <a:extLst>
              <a:ext uri="{FF2B5EF4-FFF2-40B4-BE49-F238E27FC236}">
                <a16:creationId xmlns:a16="http://schemas.microsoft.com/office/drawing/2014/main" id="{B1D70055-2F1A-6F79-793E-54950541B31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A15607C-62F0-4810-DD77-614909A63CAA}"/>
              </a:ext>
            </a:extLst>
          </p:cNvPr>
          <p:cNvSpPr>
            <a:spLocks noGrp="1"/>
          </p:cNvSpPr>
          <p:nvPr>
            <p:ph type="sldNum" sz="quarter" idx="12"/>
          </p:nvPr>
        </p:nvSpPr>
        <p:spPr/>
        <p:txBody>
          <a:bodyPr/>
          <a:lstStyle/>
          <a:p>
            <a:fld id="{D2E99657-94C1-4521-83E6-08A78520B41F}" type="slidenum">
              <a:rPr lang="en-GB" smtClean="0"/>
              <a:t>‹#›</a:t>
            </a:fld>
            <a:endParaRPr lang="en-GB"/>
          </a:p>
        </p:txBody>
      </p:sp>
    </p:spTree>
    <p:extLst>
      <p:ext uri="{BB962C8B-B14F-4D97-AF65-F5344CB8AC3E}">
        <p14:creationId xmlns:p14="http://schemas.microsoft.com/office/powerpoint/2010/main" val="3953393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8F8622-CEED-22F4-6B87-A22D68E567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A170E81-BC4A-D859-D5D9-C591500A73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1C0AEB3-8D56-B6B5-D258-61FDD17BE8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C6B326-E66E-4ACA-87A3-1A1A70996CA2}" type="datetimeFigureOut">
              <a:rPr lang="en-GB" smtClean="0"/>
              <a:t>06/11/2023</a:t>
            </a:fld>
            <a:endParaRPr lang="en-GB"/>
          </a:p>
        </p:txBody>
      </p:sp>
      <p:sp>
        <p:nvSpPr>
          <p:cNvPr id="5" name="Footer Placeholder 4">
            <a:extLst>
              <a:ext uri="{FF2B5EF4-FFF2-40B4-BE49-F238E27FC236}">
                <a16:creationId xmlns:a16="http://schemas.microsoft.com/office/drawing/2014/main" id="{4E1F058B-7547-8022-8436-CAF3055E24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769F4A5-9BED-0758-BD9C-4716E5F3D8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E99657-94C1-4521-83E6-08A78520B41F}" type="slidenum">
              <a:rPr lang="en-GB" smtClean="0"/>
              <a:t>‹#›</a:t>
            </a:fld>
            <a:endParaRPr lang="en-GB"/>
          </a:p>
        </p:txBody>
      </p:sp>
    </p:spTree>
    <p:extLst>
      <p:ext uri="{BB962C8B-B14F-4D97-AF65-F5344CB8AC3E}">
        <p14:creationId xmlns:p14="http://schemas.microsoft.com/office/powerpoint/2010/main" val="792320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8.pn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7.png"/><Relationship Id="rId5" Type="http://schemas.openxmlformats.org/officeDocument/2006/relationships/image" Target="../media/image5.jpeg"/><Relationship Id="rId10" Type="http://schemas.openxmlformats.org/officeDocument/2006/relationships/image" Target="../media/image15.png"/><Relationship Id="rId4" Type="http://schemas.openxmlformats.org/officeDocument/2006/relationships/image" Target="../media/image4.jpe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8.pn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7.png"/><Relationship Id="rId5" Type="http://schemas.openxmlformats.org/officeDocument/2006/relationships/image" Target="../media/image5.jpeg"/><Relationship Id="rId10" Type="http://schemas.openxmlformats.org/officeDocument/2006/relationships/image" Target="../media/image15.png"/><Relationship Id="rId4" Type="http://schemas.openxmlformats.org/officeDocument/2006/relationships/image" Target="../media/image4.jpe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10" Type="http://schemas.openxmlformats.org/officeDocument/2006/relationships/image" Target="../media/image12.png"/><Relationship Id="rId4" Type="http://schemas.openxmlformats.org/officeDocument/2006/relationships/image" Target="../media/image4.jpeg"/><Relationship Id="rId9" Type="http://schemas.openxmlformats.org/officeDocument/2006/relationships/image" Target="../media/image8.jpe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20.png"/><Relationship Id="rId5" Type="http://schemas.openxmlformats.org/officeDocument/2006/relationships/image" Target="../media/image5.jpeg"/><Relationship Id="rId10" Type="http://schemas.openxmlformats.org/officeDocument/2006/relationships/image" Target="../media/image12.png"/><Relationship Id="rId4" Type="http://schemas.openxmlformats.org/officeDocument/2006/relationships/image" Target="../media/image4.jpeg"/><Relationship Id="rId9" Type="http://schemas.openxmlformats.org/officeDocument/2006/relationships/image" Target="../media/image8.jpeg"/></Relationships>
</file>

<file path=ppt/slides/_rels/slide14.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23.pn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21.png"/><Relationship Id="rId5" Type="http://schemas.openxmlformats.org/officeDocument/2006/relationships/image" Target="../media/image5.jpeg"/><Relationship Id="rId15" Type="http://schemas.openxmlformats.org/officeDocument/2006/relationships/image" Target="../media/image20.pn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23.pn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21.pn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s/_rels/slide16.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27.pn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25.png"/><Relationship Id="rId5" Type="http://schemas.openxmlformats.org/officeDocument/2006/relationships/image" Target="../media/image5.jpeg"/><Relationship Id="rId10" Type="http://schemas.openxmlformats.org/officeDocument/2006/relationships/image" Target="../media/image24.png"/><Relationship Id="rId4" Type="http://schemas.openxmlformats.org/officeDocument/2006/relationships/image" Target="../media/image4.jpeg"/><Relationship Id="rId9" Type="http://schemas.openxmlformats.org/officeDocument/2006/relationships/image" Target="../media/image10.jpeg"/><Relationship Id="rId14" Type="http://schemas.openxmlformats.org/officeDocument/2006/relationships/image" Target="../media/image9.jpeg"/></Relationships>
</file>

<file path=ppt/slides/_rels/slide18.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10" Type="http://schemas.openxmlformats.org/officeDocument/2006/relationships/image" Target="../media/image9.jpeg"/><Relationship Id="rId4" Type="http://schemas.openxmlformats.org/officeDocument/2006/relationships/image" Target="../media/image4.jpeg"/><Relationship Id="rId9" Type="http://schemas.openxmlformats.org/officeDocument/2006/relationships/image" Target="../media/image10.jpeg"/></Relationships>
</file>

<file path=ppt/slides/_rels/slide19.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10" Type="http://schemas.openxmlformats.org/officeDocument/2006/relationships/image" Target="../media/image9.jpeg"/><Relationship Id="rId4" Type="http://schemas.openxmlformats.org/officeDocument/2006/relationships/image" Target="../media/image4.jpeg"/><Relationship Id="rId9" Type="http://schemas.openxmlformats.org/officeDocument/2006/relationships/image" Target="../media/image10.jpeg"/></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0.jpeg"/><Relationship Id="rId3" Type="http://schemas.openxmlformats.org/officeDocument/2006/relationships/slideLayout" Target="../slideLayouts/slideLayout2.xml"/><Relationship Id="rId7" Type="http://schemas.openxmlformats.org/officeDocument/2006/relationships/image" Target="../media/image4.jpeg"/><Relationship Id="rId12" Type="http://schemas.openxmlformats.org/officeDocument/2006/relationships/image" Target="../media/image9.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eg"/><Relationship Id="rId11" Type="http://schemas.openxmlformats.org/officeDocument/2006/relationships/image" Target="../media/image8.jpeg"/><Relationship Id="rId5" Type="http://schemas.openxmlformats.org/officeDocument/2006/relationships/image" Target="../media/image2.png"/><Relationship Id="rId10" Type="http://schemas.openxmlformats.org/officeDocument/2006/relationships/image" Target="../media/image7.jpeg"/><Relationship Id="rId4" Type="http://schemas.openxmlformats.org/officeDocument/2006/relationships/notesSlide" Target="../notesSlides/notesSlide1.xml"/><Relationship Id="rId9"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4.jpeg"/><Relationship Id="rId7" Type="http://schemas.openxmlformats.org/officeDocument/2006/relationships/image" Target="../media/image8.jpe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image" Target="../media/image3.jpeg"/><Relationship Id="rId16"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29.svg"/><Relationship Id="rId5" Type="http://schemas.openxmlformats.org/officeDocument/2006/relationships/image" Target="../media/image6.jpeg"/><Relationship Id="rId15" Type="http://schemas.openxmlformats.org/officeDocument/2006/relationships/image" Target="../media/image33.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4.jpeg"/><Relationship Id="rId7" Type="http://schemas.openxmlformats.org/officeDocument/2006/relationships/image" Target="../media/image8.jpe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image" Target="../media/image3.jpeg"/><Relationship Id="rId16" Type="http://schemas.openxmlformats.org/officeDocument/2006/relationships/image" Target="../media/image34.png"/><Relationship Id="rId20"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29.svg"/><Relationship Id="rId5" Type="http://schemas.openxmlformats.org/officeDocument/2006/relationships/image" Target="../media/image6.jpeg"/><Relationship Id="rId15" Type="http://schemas.openxmlformats.org/officeDocument/2006/relationships/image" Target="../media/image33.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30.png"/><Relationship Id="rId18" Type="http://schemas.openxmlformats.org/officeDocument/2006/relationships/image" Target="../media/image35.sv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29.svg"/><Relationship Id="rId17" Type="http://schemas.openxmlformats.org/officeDocument/2006/relationships/image" Target="../media/image34.png"/><Relationship Id="rId2" Type="http://schemas.openxmlformats.org/officeDocument/2006/relationships/notesSlide" Target="../notesSlides/notesSlide18.xml"/><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28.png"/><Relationship Id="rId5" Type="http://schemas.openxmlformats.org/officeDocument/2006/relationships/image" Target="../media/image5.jpeg"/><Relationship Id="rId15" Type="http://schemas.openxmlformats.org/officeDocument/2006/relationships/image" Target="../media/image32.png"/><Relationship Id="rId10" Type="http://schemas.openxmlformats.org/officeDocument/2006/relationships/image" Target="../media/image10.jpeg"/><Relationship Id="rId19" Type="http://schemas.openxmlformats.org/officeDocument/2006/relationships/image" Target="../media/image36.pn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31.svg"/></Relationships>
</file>

<file path=ppt/slides/_rels/slide23.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4.jpeg"/><Relationship Id="rId7" Type="http://schemas.openxmlformats.org/officeDocument/2006/relationships/image" Target="../media/image8.jpe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image" Target="../media/image3.jpeg"/><Relationship Id="rId16"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29.svg"/><Relationship Id="rId5" Type="http://schemas.openxmlformats.org/officeDocument/2006/relationships/image" Target="../media/image6.jpeg"/><Relationship Id="rId15" Type="http://schemas.openxmlformats.org/officeDocument/2006/relationships/image" Target="../media/image33.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30.png"/><Relationship Id="rId18" Type="http://schemas.openxmlformats.org/officeDocument/2006/relationships/image" Target="../media/image35.sv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29.svg"/><Relationship Id="rId17" Type="http://schemas.openxmlformats.org/officeDocument/2006/relationships/image" Target="../media/image34.png"/><Relationship Id="rId2" Type="http://schemas.openxmlformats.org/officeDocument/2006/relationships/notesSlide" Target="../notesSlides/notesSlide19.xml"/><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28.png"/><Relationship Id="rId5" Type="http://schemas.openxmlformats.org/officeDocument/2006/relationships/image" Target="../media/image5.jpeg"/><Relationship Id="rId15" Type="http://schemas.openxmlformats.org/officeDocument/2006/relationships/image" Target="../media/image32.png"/><Relationship Id="rId10" Type="http://schemas.openxmlformats.org/officeDocument/2006/relationships/image" Target="../media/image10.jpeg"/><Relationship Id="rId19" Type="http://schemas.openxmlformats.org/officeDocument/2006/relationships/image" Target="../media/image36.pn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31.svg"/></Relationships>
</file>

<file path=ppt/slides/_rels/slide25.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30.png"/><Relationship Id="rId18" Type="http://schemas.openxmlformats.org/officeDocument/2006/relationships/image" Target="../media/image35.sv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29.svg"/><Relationship Id="rId17" Type="http://schemas.openxmlformats.org/officeDocument/2006/relationships/image" Target="../media/image34.png"/><Relationship Id="rId2" Type="http://schemas.openxmlformats.org/officeDocument/2006/relationships/notesSlide" Target="../notesSlides/notesSlide20.xml"/><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28.png"/><Relationship Id="rId5" Type="http://schemas.openxmlformats.org/officeDocument/2006/relationships/image" Target="../media/image5.jpeg"/><Relationship Id="rId15" Type="http://schemas.openxmlformats.org/officeDocument/2006/relationships/image" Target="../media/image32.png"/><Relationship Id="rId10" Type="http://schemas.openxmlformats.org/officeDocument/2006/relationships/image" Target="../media/image10.jpeg"/><Relationship Id="rId19" Type="http://schemas.openxmlformats.org/officeDocument/2006/relationships/image" Target="../media/image36.pn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31.svg"/></Relationships>
</file>

<file path=ppt/slides/_rels/slide2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10" Type="http://schemas.openxmlformats.org/officeDocument/2006/relationships/image" Target="../media/image10.jpeg"/><Relationship Id="rId4" Type="http://schemas.openxmlformats.org/officeDocument/2006/relationships/image" Target="../media/image5.jpeg"/><Relationship Id="rId9" Type="http://schemas.openxmlformats.org/officeDocument/2006/relationships/image" Target="../media/image9.jpe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10" Type="http://schemas.openxmlformats.org/officeDocument/2006/relationships/image" Target="../media/image10.jpeg"/><Relationship Id="rId4" Type="http://schemas.openxmlformats.org/officeDocument/2006/relationships/image" Target="../media/image5.jpeg"/><Relationship Id="rId9"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0.jpeg"/><Relationship Id="rId5" Type="http://schemas.openxmlformats.org/officeDocument/2006/relationships/image" Target="../media/image5.jpeg"/><Relationship Id="rId10" Type="http://schemas.openxmlformats.org/officeDocument/2006/relationships/image" Target="../media/image12.png"/><Relationship Id="rId4" Type="http://schemas.openxmlformats.org/officeDocument/2006/relationships/image" Target="../media/image4.jpe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2.png"/><Relationship Id="rId4" Type="http://schemas.openxmlformats.org/officeDocument/2006/relationships/image" Target="../media/image4.jpe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6.png"/><Relationship Id="rId5" Type="http://schemas.openxmlformats.org/officeDocument/2006/relationships/image" Target="../media/image5.jpeg"/><Relationship Id="rId10" Type="http://schemas.openxmlformats.org/officeDocument/2006/relationships/image" Target="../media/image15.png"/><Relationship Id="rId4" Type="http://schemas.openxmlformats.org/officeDocument/2006/relationships/image" Target="../media/image4.jpe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6.png"/><Relationship Id="rId5" Type="http://schemas.openxmlformats.org/officeDocument/2006/relationships/image" Target="../media/image5.jpeg"/><Relationship Id="rId10" Type="http://schemas.openxmlformats.org/officeDocument/2006/relationships/image" Target="../media/image15.png"/><Relationship Id="rId4" Type="http://schemas.openxmlformats.org/officeDocument/2006/relationships/image" Target="../media/image4.jpe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8.png"/><Relationship Id="rId5" Type="http://schemas.openxmlformats.org/officeDocument/2006/relationships/image" Target="../media/image5.jpeg"/><Relationship Id="rId10" Type="http://schemas.openxmlformats.org/officeDocument/2006/relationships/image" Target="../media/image17.png"/><Relationship Id="rId4" Type="http://schemas.openxmlformats.org/officeDocument/2006/relationships/image" Target="../media/image4.jpe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8.png"/><Relationship Id="rId5" Type="http://schemas.openxmlformats.org/officeDocument/2006/relationships/image" Target="../media/image5.jpeg"/><Relationship Id="rId10" Type="http://schemas.openxmlformats.org/officeDocument/2006/relationships/image" Target="../media/image17.png"/><Relationship Id="rId4" Type="http://schemas.openxmlformats.org/officeDocument/2006/relationships/image" Target="../media/image4.jpe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f you're not careful, the newspapers will have you hating the people who  are being oppressed, and loving the people who are doing the oppressing.&quot; —Malcolm  X [1200x675] (Image credit: By Marion">
            <a:extLst>
              <a:ext uri="{FF2B5EF4-FFF2-40B4-BE49-F238E27FC236}">
                <a16:creationId xmlns:a16="http://schemas.microsoft.com/office/drawing/2014/main" id="{9F5C0771-695C-65A5-E0B7-9B7605825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1997"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730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27E5C30-84BA-2588-E4DA-9BB0E71A27BC}"/>
              </a:ext>
            </a:extLst>
          </p:cNvPr>
          <p:cNvSpPr txBox="1"/>
          <p:nvPr/>
        </p:nvSpPr>
        <p:spPr>
          <a:xfrm>
            <a:off x="424687" y="1698737"/>
            <a:ext cx="2798732" cy="2354491"/>
          </a:xfrm>
          <a:prstGeom prst="rect">
            <a:avLst/>
          </a:prstGeom>
          <a:noFill/>
        </p:spPr>
        <p:txBody>
          <a:bodyPr wrap="square" rtlCol="0">
            <a:spAutoFit/>
          </a:bodyPr>
          <a:lstStyle/>
          <a:p>
            <a:pPr algn="ctr"/>
            <a:r>
              <a:rPr lang="en-GB" sz="3200" b="1" dirty="0">
                <a:latin typeface="Bahnschrift SemiLight" panose="020B0502040204020203" pitchFamily="34" charset="0"/>
              </a:rPr>
              <a:t>DATA </a:t>
            </a:r>
          </a:p>
          <a:p>
            <a:pPr algn="ctr"/>
            <a:r>
              <a:rPr lang="en-GB" sz="3200" b="1" dirty="0">
                <a:latin typeface="Bahnschrift SemiLight" panose="020B0502040204020203" pitchFamily="34" charset="0"/>
              </a:rPr>
              <a:t>EXPLORATION</a:t>
            </a:r>
          </a:p>
          <a:p>
            <a:pPr algn="ctr"/>
            <a:endParaRPr lang="en-GB" sz="700" dirty="0">
              <a:latin typeface="Bahnschrift SemiLight" panose="020B0502040204020203" pitchFamily="34" charset="0"/>
            </a:endParaRPr>
          </a:p>
          <a:p>
            <a:pPr algn="ctr"/>
            <a:endParaRPr lang="en-GB" sz="700" dirty="0">
              <a:latin typeface="Bahnschrift SemiLight" panose="020B0502040204020203" pitchFamily="34" charset="0"/>
            </a:endParaRPr>
          </a:p>
          <a:p>
            <a:pPr algn="ctr"/>
            <a:r>
              <a:rPr lang="en-GB" sz="3200" dirty="0">
                <a:latin typeface="Bahnschrift SemiLight" panose="020B0502040204020203" pitchFamily="34" charset="0"/>
              </a:rPr>
              <a:t>Imbalanced </a:t>
            </a:r>
          </a:p>
          <a:p>
            <a:pPr algn="ctr"/>
            <a:r>
              <a:rPr lang="en-GB" sz="3200" dirty="0">
                <a:latin typeface="Bahnschrift SemiLight" panose="020B0502040204020203" pitchFamily="34" charset="0"/>
              </a:rPr>
              <a:t>Data</a:t>
            </a:r>
          </a:p>
          <a:p>
            <a:pPr algn="ctr"/>
            <a:endParaRPr lang="en-GB" sz="500" dirty="0">
              <a:latin typeface="Bahnschrift SemiLight" panose="020B0502040204020203" pitchFamily="34" charset="0"/>
            </a:endParaRPr>
          </a:p>
        </p:txBody>
      </p:sp>
      <p:pic>
        <p:nvPicPr>
          <p:cNvPr id="2050" name="Picture 2" descr="Hand holding smart phone with blank screen - IOsteopath">
            <a:extLst>
              <a:ext uri="{FF2B5EF4-FFF2-40B4-BE49-F238E27FC236}">
                <a16:creationId xmlns:a16="http://schemas.microsoft.com/office/drawing/2014/main" id="{0EF935A8-134D-41E0-B72D-33D3A7ABD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59094" y="-733463"/>
            <a:ext cx="8407444" cy="1093322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3,848,900+ Mobile Phone Stock Photos, Pictures &amp; Royalty-Free Images -  iStock | Smartphone, Cell phone icon, Cell phone in hand">
            <a:extLst>
              <a:ext uri="{FF2B5EF4-FFF2-40B4-BE49-F238E27FC236}">
                <a16:creationId xmlns:a16="http://schemas.microsoft.com/office/drawing/2014/main" id="{12347283-B846-4413-11EA-36172EB89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218856" y="-4762622"/>
            <a:ext cx="4267512" cy="45659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59,600+ Hand Holding Mobile Phone Stock Photos, Pictures ...">
            <a:extLst>
              <a:ext uri="{FF2B5EF4-FFF2-40B4-BE49-F238E27FC236}">
                <a16:creationId xmlns:a16="http://schemas.microsoft.com/office/drawing/2014/main" id="{C8F30BA3-BF46-AC22-E46C-3D41528B1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357" y="3262746"/>
            <a:ext cx="3688356" cy="36160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 Holding Phone Images - Free Download on Freepik">
            <a:extLst>
              <a:ext uri="{FF2B5EF4-FFF2-40B4-BE49-F238E27FC236}">
                <a16:creationId xmlns:a16="http://schemas.microsoft.com/office/drawing/2014/main" id="{5251070B-48BA-BBAE-C9ED-310C440604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8412" y="6858000"/>
            <a:ext cx="2798732" cy="39194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15,500+ Hand Holding Old Phone Stock Photos, Pictures &amp; Royalty-Free Images  - iStock | Hand holding old phone isolated">
            <a:extLst>
              <a:ext uri="{FF2B5EF4-FFF2-40B4-BE49-F238E27FC236}">
                <a16:creationId xmlns:a16="http://schemas.microsoft.com/office/drawing/2014/main" id="{D365A326-E6DC-8F58-0161-C0F67B77D9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5658412" y="-2732995"/>
            <a:ext cx="4106960" cy="273299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1,357,251 Mobile Phone Hand Images, Stock Photos, 3D objects, &amp; Vectors |  Shutterstock">
            <a:extLst>
              <a:ext uri="{FF2B5EF4-FFF2-40B4-BE49-F238E27FC236}">
                <a16:creationId xmlns:a16="http://schemas.microsoft.com/office/drawing/2014/main" id="{377DA846-7184-FB0F-FCC6-BF27999D125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7871"/>
          <a:stretch/>
        </p:blipFill>
        <p:spPr bwMode="auto">
          <a:xfrm rot="5400000">
            <a:off x="-2575211" y="157786"/>
            <a:ext cx="2182816" cy="29676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17DD244-2F3D-9EBC-75AD-8BA6A7845434}"/>
              </a:ext>
            </a:extLst>
          </p:cNvPr>
          <p:cNvPicPr>
            <a:picLocks noChangeAspect="1"/>
          </p:cNvPicPr>
          <p:nvPr/>
        </p:nvPicPr>
        <p:blipFill>
          <a:blip r:embed="rId9"/>
          <a:stretch>
            <a:fillRect/>
          </a:stretch>
        </p:blipFill>
        <p:spPr>
          <a:xfrm>
            <a:off x="6802980" y="-3593165"/>
            <a:ext cx="4556610" cy="3194988"/>
          </a:xfrm>
          <a:prstGeom prst="rect">
            <a:avLst/>
          </a:prstGeom>
        </p:spPr>
      </p:pic>
      <p:sp>
        <p:nvSpPr>
          <p:cNvPr id="5" name="TextBox 4">
            <a:extLst>
              <a:ext uri="{FF2B5EF4-FFF2-40B4-BE49-F238E27FC236}">
                <a16:creationId xmlns:a16="http://schemas.microsoft.com/office/drawing/2014/main" id="{0CFF9317-DA4F-C78A-652B-3CC51C5F9A25}"/>
              </a:ext>
            </a:extLst>
          </p:cNvPr>
          <p:cNvSpPr txBox="1"/>
          <p:nvPr/>
        </p:nvSpPr>
        <p:spPr>
          <a:xfrm>
            <a:off x="-2282329" y="4400550"/>
            <a:ext cx="876300" cy="1015663"/>
          </a:xfrm>
          <a:prstGeom prst="rect">
            <a:avLst/>
          </a:prstGeom>
          <a:noFill/>
        </p:spPr>
        <p:txBody>
          <a:bodyPr wrap="square" rtlCol="0">
            <a:spAutoFit/>
          </a:bodyPr>
          <a:lstStyle/>
          <a:p>
            <a:pPr algn="ctr"/>
            <a:r>
              <a:rPr lang="en-GB" sz="2000" dirty="0">
                <a:latin typeface="Bahnschrift SemiLight" panose="020B0502040204020203" pitchFamily="34" charset="0"/>
              </a:rPr>
              <a:t>A load of BS</a:t>
            </a:r>
          </a:p>
        </p:txBody>
      </p:sp>
      <p:sp>
        <p:nvSpPr>
          <p:cNvPr id="6" name="TextBox 5">
            <a:extLst>
              <a:ext uri="{FF2B5EF4-FFF2-40B4-BE49-F238E27FC236}">
                <a16:creationId xmlns:a16="http://schemas.microsoft.com/office/drawing/2014/main" id="{8E719DA1-7196-2FAE-7856-E02C2A61F253}"/>
              </a:ext>
            </a:extLst>
          </p:cNvPr>
          <p:cNvSpPr txBox="1"/>
          <p:nvPr/>
        </p:nvSpPr>
        <p:spPr>
          <a:xfrm>
            <a:off x="2820526" y="-2942084"/>
            <a:ext cx="2875875" cy="1892826"/>
          </a:xfrm>
          <a:prstGeom prst="rect">
            <a:avLst/>
          </a:prstGeom>
          <a:noFill/>
        </p:spPr>
        <p:txBody>
          <a:bodyPr wrap="square" rtlCol="0">
            <a:spAutoFit/>
          </a:bodyPr>
          <a:lstStyle/>
          <a:p>
            <a:pPr algn="ctr"/>
            <a:r>
              <a:rPr lang="en-GB" sz="1400" b="1" dirty="0">
                <a:latin typeface="Bahnschrift SemiLight" panose="020B0502040204020203" pitchFamily="34" charset="0"/>
              </a:rPr>
              <a:t>DATA </a:t>
            </a:r>
          </a:p>
          <a:p>
            <a:pPr algn="ctr"/>
            <a:r>
              <a:rPr lang="en-GB" sz="1400" b="1" dirty="0">
                <a:latin typeface="Bahnschrift SemiLight" panose="020B0502040204020203" pitchFamily="34" charset="0"/>
              </a:rPr>
              <a:t>CLEANING</a:t>
            </a:r>
          </a:p>
          <a:p>
            <a:pPr algn="ctr"/>
            <a:endParaRPr lang="en-GB" sz="100" dirty="0">
              <a:latin typeface="Bahnschrift SemiLight" panose="020B0502040204020203" pitchFamily="34" charset="0"/>
            </a:endParaRP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Missing </a:t>
            </a:r>
          </a:p>
          <a:p>
            <a:pPr algn="ctr"/>
            <a:r>
              <a:rPr lang="en-GB" sz="1400" dirty="0">
                <a:latin typeface="Bahnschrift SemiLight" panose="020B0502040204020203" pitchFamily="34" charset="0"/>
              </a:rPr>
              <a:t>Values</a:t>
            </a: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Duplicates</a:t>
            </a: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Drop it</a:t>
            </a: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Get </a:t>
            </a:r>
          </a:p>
          <a:p>
            <a:pPr algn="ctr"/>
            <a:r>
              <a:rPr lang="en-GB" sz="1400" dirty="0">
                <a:latin typeface="Bahnschrift SemiLight" panose="020B0502040204020203" pitchFamily="34" charset="0"/>
              </a:rPr>
              <a:t>Dummies</a:t>
            </a:r>
          </a:p>
        </p:txBody>
      </p:sp>
      <p:pic>
        <p:nvPicPr>
          <p:cNvPr id="4" name="Picture 3">
            <a:extLst>
              <a:ext uri="{FF2B5EF4-FFF2-40B4-BE49-F238E27FC236}">
                <a16:creationId xmlns:a16="http://schemas.microsoft.com/office/drawing/2014/main" id="{7316C6B5-73DF-B9C0-A883-ABCB83D6D54D}"/>
              </a:ext>
            </a:extLst>
          </p:cNvPr>
          <p:cNvPicPr>
            <a:picLocks noChangeAspect="1"/>
          </p:cNvPicPr>
          <p:nvPr/>
        </p:nvPicPr>
        <p:blipFill>
          <a:blip r:embed="rId10"/>
          <a:stretch>
            <a:fillRect/>
          </a:stretch>
        </p:blipFill>
        <p:spPr>
          <a:xfrm>
            <a:off x="4485232" y="-19051"/>
            <a:ext cx="6893022" cy="6893022"/>
          </a:xfrm>
          <a:prstGeom prst="rect">
            <a:avLst/>
          </a:prstGeom>
        </p:spPr>
      </p:pic>
      <p:sp>
        <p:nvSpPr>
          <p:cNvPr id="11" name="TextBox 10">
            <a:extLst>
              <a:ext uri="{FF2B5EF4-FFF2-40B4-BE49-F238E27FC236}">
                <a16:creationId xmlns:a16="http://schemas.microsoft.com/office/drawing/2014/main" id="{06EC7BEC-006B-F53C-4EC5-DDEB082F8DBA}"/>
              </a:ext>
            </a:extLst>
          </p:cNvPr>
          <p:cNvSpPr txBox="1"/>
          <p:nvPr/>
        </p:nvSpPr>
        <p:spPr>
          <a:xfrm>
            <a:off x="963145" y="1387157"/>
            <a:ext cx="2798732" cy="3185487"/>
          </a:xfrm>
          <a:prstGeom prst="rect">
            <a:avLst/>
          </a:prstGeom>
          <a:noFill/>
        </p:spPr>
        <p:txBody>
          <a:bodyPr wrap="square" rtlCol="0">
            <a:spAutoFit/>
          </a:bodyPr>
          <a:lstStyle/>
          <a:p>
            <a:pPr algn="ctr"/>
            <a:r>
              <a:rPr lang="en-GB" sz="3200" b="1" dirty="0">
                <a:latin typeface="Bahnschrift SemiLight" panose="020B0502040204020203" pitchFamily="34" charset="0"/>
              </a:rPr>
              <a:t>DATA </a:t>
            </a:r>
          </a:p>
          <a:p>
            <a:pPr algn="ctr"/>
            <a:r>
              <a:rPr lang="en-GB" sz="3200" b="1" dirty="0">
                <a:latin typeface="Bahnschrift SemiLight" panose="020B0502040204020203" pitchFamily="34" charset="0"/>
              </a:rPr>
              <a:t>EXPLORATION</a:t>
            </a:r>
          </a:p>
          <a:p>
            <a:pPr algn="ctr"/>
            <a:endParaRPr lang="en-GB" sz="700" dirty="0">
              <a:latin typeface="Bahnschrift SemiLight" panose="020B0502040204020203" pitchFamily="34" charset="0"/>
            </a:endParaRPr>
          </a:p>
          <a:p>
            <a:pPr algn="ctr"/>
            <a:endParaRPr lang="en-GB" sz="700" dirty="0">
              <a:latin typeface="Bahnschrift SemiLight" panose="020B0502040204020203" pitchFamily="34" charset="0"/>
            </a:endParaRPr>
          </a:p>
          <a:p>
            <a:pPr algn="ctr"/>
            <a:endParaRPr lang="en-GB" sz="700" dirty="0">
              <a:latin typeface="Bahnschrift SemiLight" panose="020B0502040204020203" pitchFamily="34" charset="0"/>
            </a:endParaRPr>
          </a:p>
          <a:p>
            <a:pPr algn="ctr"/>
            <a:r>
              <a:rPr lang="en-GB" sz="3200" dirty="0">
                <a:latin typeface="Bahnschrift SemiLight" panose="020B0502040204020203" pitchFamily="34" charset="0"/>
              </a:rPr>
              <a:t>Most Common Words</a:t>
            </a:r>
          </a:p>
          <a:p>
            <a:pPr algn="ctr"/>
            <a:endParaRPr lang="en-GB" sz="500" dirty="0">
              <a:latin typeface="Bahnschrift SemiLight" panose="020B0502040204020203" pitchFamily="34" charset="0"/>
            </a:endParaRPr>
          </a:p>
          <a:p>
            <a:pPr algn="ctr"/>
            <a:endParaRPr lang="en-GB" sz="500" dirty="0">
              <a:latin typeface="Bahnschrift SemiLight" panose="020B0502040204020203" pitchFamily="34" charset="0"/>
            </a:endParaRPr>
          </a:p>
          <a:p>
            <a:pPr algn="ctr"/>
            <a:endParaRPr lang="en-GB" sz="500" dirty="0">
              <a:latin typeface="Bahnschrift SemiLight" panose="020B0502040204020203" pitchFamily="34" charset="0"/>
            </a:endParaRPr>
          </a:p>
          <a:p>
            <a:pPr algn="ctr"/>
            <a:r>
              <a:rPr lang="en-GB" sz="3200" dirty="0">
                <a:latin typeface="Bahnschrift SemiLight" panose="020B0502040204020203" pitchFamily="34" charset="0"/>
              </a:rPr>
              <a:t>REAL NEWS</a:t>
            </a:r>
          </a:p>
          <a:p>
            <a:pPr algn="ctr"/>
            <a:endParaRPr lang="en-GB" sz="500" dirty="0">
              <a:latin typeface="Bahnschrift SemiLight" panose="020B0502040204020203" pitchFamily="34" charset="0"/>
            </a:endParaRPr>
          </a:p>
        </p:txBody>
      </p:sp>
      <p:pic>
        <p:nvPicPr>
          <p:cNvPr id="12" name="Picture 11">
            <a:extLst>
              <a:ext uri="{FF2B5EF4-FFF2-40B4-BE49-F238E27FC236}">
                <a16:creationId xmlns:a16="http://schemas.microsoft.com/office/drawing/2014/main" id="{D08F12BA-E7AE-2C17-B484-F3765F0AED2A}"/>
              </a:ext>
            </a:extLst>
          </p:cNvPr>
          <p:cNvPicPr>
            <a:picLocks noChangeAspect="1"/>
          </p:cNvPicPr>
          <p:nvPr/>
        </p:nvPicPr>
        <p:blipFill>
          <a:blip r:embed="rId11"/>
          <a:stretch>
            <a:fillRect/>
          </a:stretch>
        </p:blipFill>
        <p:spPr>
          <a:xfrm>
            <a:off x="4538852" y="38100"/>
            <a:ext cx="6785782" cy="6785782"/>
          </a:xfrm>
          <a:prstGeom prst="rect">
            <a:avLst/>
          </a:prstGeom>
        </p:spPr>
      </p:pic>
      <p:pic>
        <p:nvPicPr>
          <p:cNvPr id="14" name="Picture 13">
            <a:extLst>
              <a:ext uri="{FF2B5EF4-FFF2-40B4-BE49-F238E27FC236}">
                <a16:creationId xmlns:a16="http://schemas.microsoft.com/office/drawing/2014/main" id="{6E7538C0-260D-1F4E-9017-2E4F84174644}"/>
              </a:ext>
            </a:extLst>
          </p:cNvPr>
          <p:cNvPicPr>
            <a:picLocks noChangeAspect="1"/>
          </p:cNvPicPr>
          <p:nvPr/>
        </p:nvPicPr>
        <p:blipFill>
          <a:blip r:embed="rId12"/>
          <a:stretch>
            <a:fillRect/>
          </a:stretch>
        </p:blipFill>
        <p:spPr>
          <a:xfrm>
            <a:off x="4514230" y="38575"/>
            <a:ext cx="6762750" cy="6762750"/>
          </a:xfrm>
          <a:prstGeom prst="rect">
            <a:avLst/>
          </a:prstGeom>
        </p:spPr>
      </p:pic>
      <p:pic>
        <p:nvPicPr>
          <p:cNvPr id="7" name="Picture 6">
            <a:extLst>
              <a:ext uri="{FF2B5EF4-FFF2-40B4-BE49-F238E27FC236}">
                <a16:creationId xmlns:a16="http://schemas.microsoft.com/office/drawing/2014/main" id="{AE36630B-376D-9E48-FD50-722CC6DA30F1}"/>
              </a:ext>
            </a:extLst>
          </p:cNvPr>
          <p:cNvPicPr>
            <a:picLocks noChangeAspect="1"/>
          </p:cNvPicPr>
          <p:nvPr/>
        </p:nvPicPr>
        <p:blipFill>
          <a:blip r:embed="rId13"/>
          <a:stretch>
            <a:fillRect/>
          </a:stretch>
        </p:blipFill>
        <p:spPr>
          <a:xfrm>
            <a:off x="1725089" y="4400095"/>
            <a:ext cx="1226095" cy="887528"/>
          </a:xfrm>
          <a:prstGeom prst="rect">
            <a:avLst/>
          </a:prstGeom>
        </p:spPr>
      </p:pic>
    </p:spTree>
    <p:extLst>
      <p:ext uri="{BB962C8B-B14F-4D97-AF65-F5344CB8AC3E}">
        <p14:creationId xmlns:p14="http://schemas.microsoft.com/office/powerpoint/2010/main" val="492680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27E5C30-84BA-2588-E4DA-9BB0E71A27BC}"/>
              </a:ext>
            </a:extLst>
          </p:cNvPr>
          <p:cNvSpPr txBox="1"/>
          <p:nvPr/>
        </p:nvSpPr>
        <p:spPr>
          <a:xfrm>
            <a:off x="424687" y="1698737"/>
            <a:ext cx="2798732" cy="2354491"/>
          </a:xfrm>
          <a:prstGeom prst="rect">
            <a:avLst/>
          </a:prstGeom>
          <a:noFill/>
        </p:spPr>
        <p:txBody>
          <a:bodyPr wrap="square" rtlCol="0">
            <a:spAutoFit/>
          </a:bodyPr>
          <a:lstStyle/>
          <a:p>
            <a:pPr algn="ctr"/>
            <a:r>
              <a:rPr lang="en-GB" sz="3200" b="1" dirty="0">
                <a:latin typeface="Bahnschrift SemiLight" panose="020B0502040204020203" pitchFamily="34" charset="0"/>
              </a:rPr>
              <a:t>DATA </a:t>
            </a:r>
          </a:p>
          <a:p>
            <a:pPr algn="ctr"/>
            <a:r>
              <a:rPr lang="en-GB" sz="3200" b="1" dirty="0">
                <a:latin typeface="Bahnschrift SemiLight" panose="020B0502040204020203" pitchFamily="34" charset="0"/>
              </a:rPr>
              <a:t>EXPLORATION</a:t>
            </a:r>
          </a:p>
          <a:p>
            <a:pPr algn="ctr"/>
            <a:endParaRPr lang="en-GB" sz="700" dirty="0">
              <a:latin typeface="Bahnschrift SemiLight" panose="020B0502040204020203" pitchFamily="34" charset="0"/>
            </a:endParaRPr>
          </a:p>
          <a:p>
            <a:pPr algn="ctr"/>
            <a:endParaRPr lang="en-GB" sz="700" dirty="0">
              <a:latin typeface="Bahnschrift SemiLight" panose="020B0502040204020203" pitchFamily="34" charset="0"/>
            </a:endParaRPr>
          </a:p>
          <a:p>
            <a:pPr algn="ctr"/>
            <a:r>
              <a:rPr lang="en-GB" sz="3200" dirty="0">
                <a:latin typeface="Bahnschrift SemiLight" panose="020B0502040204020203" pitchFamily="34" charset="0"/>
              </a:rPr>
              <a:t>Imbalanced </a:t>
            </a:r>
          </a:p>
          <a:p>
            <a:pPr algn="ctr"/>
            <a:r>
              <a:rPr lang="en-GB" sz="3200" dirty="0">
                <a:latin typeface="Bahnschrift SemiLight" panose="020B0502040204020203" pitchFamily="34" charset="0"/>
              </a:rPr>
              <a:t>Data</a:t>
            </a:r>
          </a:p>
          <a:p>
            <a:pPr algn="ctr"/>
            <a:endParaRPr lang="en-GB" sz="500" dirty="0">
              <a:latin typeface="Bahnschrift SemiLight" panose="020B0502040204020203" pitchFamily="34" charset="0"/>
            </a:endParaRPr>
          </a:p>
        </p:txBody>
      </p:sp>
      <p:pic>
        <p:nvPicPr>
          <p:cNvPr id="2050" name="Picture 2" descr="Hand holding smart phone with blank screen - IOsteopath">
            <a:extLst>
              <a:ext uri="{FF2B5EF4-FFF2-40B4-BE49-F238E27FC236}">
                <a16:creationId xmlns:a16="http://schemas.microsoft.com/office/drawing/2014/main" id="{0EF935A8-134D-41E0-B72D-33D3A7ABD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59094" y="-733463"/>
            <a:ext cx="8407444" cy="1093322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3,848,900+ Mobile Phone Stock Photos, Pictures &amp; Royalty-Free Images -  iStock | Smartphone, Cell phone icon, Cell phone in hand">
            <a:extLst>
              <a:ext uri="{FF2B5EF4-FFF2-40B4-BE49-F238E27FC236}">
                <a16:creationId xmlns:a16="http://schemas.microsoft.com/office/drawing/2014/main" id="{12347283-B846-4413-11EA-36172EB89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218856" y="-4762622"/>
            <a:ext cx="4267512" cy="45659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59,600+ Hand Holding Mobile Phone Stock Photos, Pictures ...">
            <a:extLst>
              <a:ext uri="{FF2B5EF4-FFF2-40B4-BE49-F238E27FC236}">
                <a16:creationId xmlns:a16="http://schemas.microsoft.com/office/drawing/2014/main" id="{C8F30BA3-BF46-AC22-E46C-3D41528B1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357" y="3262746"/>
            <a:ext cx="3688356" cy="36160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 Holding Phone Images - Free Download on Freepik">
            <a:extLst>
              <a:ext uri="{FF2B5EF4-FFF2-40B4-BE49-F238E27FC236}">
                <a16:creationId xmlns:a16="http://schemas.microsoft.com/office/drawing/2014/main" id="{5251070B-48BA-BBAE-C9ED-310C440604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8412" y="6858000"/>
            <a:ext cx="2798732" cy="39194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15,500+ Hand Holding Old Phone Stock Photos, Pictures &amp; Royalty-Free Images  - iStock | Hand holding old phone isolated">
            <a:extLst>
              <a:ext uri="{FF2B5EF4-FFF2-40B4-BE49-F238E27FC236}">
                <a16:creationId xmlns:a16="http://schemas.microsoft.com/office/drawing/2014/main" id="{D365A326-E6DC-8F58-0161-C0F67B77D9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5658412" y="-2732995"/>
            <a:ext cx="4106960" cy="273299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1,357,251 Mobile Phone Hand Images, Stock Photos, 3D objects, &amp; Vectors |  Shutterstock">
            <a:extLst>
              <a:ext uri="{FF2B5EF4-FFF2-40B4-BE49-F238E27FC236}">
                <a16:creationId xmlns:a16="http://schemas.microsoft.com/office/drawing/2014/main" id="{377DA846-7184-FB0F-FCC6-BF27999D125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7871"/>
          <a:stretch/>
        </p:blipFill>
        <p:spPr bwMode="auto">
          <a:xfrm rot="5400000">
            <a:off x="-2575211" y="157786"/>
            <a:ext cx="2182816" cy="29676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17DD244-2F3D-9EBC-75AD-8BA6A7845434}"/>
              </a:ext>
            </a:extLst>
          </p:cNvPr>
          <p:cNvPicPr>
            <a:picLocks noChangeAspect="1"/>
          </p:cNvPicPr>
          <p:nvPr/>
        </p:nvPicPr>
        <p:blipFill>
          <a:blip r:embed="rId9"/>
          <a:stretch>
            <a:fillRect/>
          </a:stretch>
        </p:blipFill>
        <p:spPr>
          <a:xfrm>
            <a:off x="6802980" y="-3593165"/>
            <a:ext cx="4556610" cy="3194988"/>
          </a:xfrm>
          <a:prstGeom prst="rect">
            <a:avLst/>
          </a:prstGeom>
        </p:spPr>
      </p:pic>
      <p:sp>
        <p:nvSpPr>
          <p:cNvPr id="5" name="TextBox 4">
            <a:extLst>
              <a:ext uri="{FF2B5EF4-FFF2-40B4-BE49-F238E27FC236}">
                <a16:creationId xmlns:a16="http://schemas.microsoft.com/office/drawing/2014/main" id="{0CFF9317-DA4F-C78A-652B-3CC51C5F9A25}"/>
              </a:ext>
            </a:extLst>
          </p:cNvPr>
          <p:cNvSpPr txBox="1"/>
          <p:nvPr/>
        </p:nvSpPr>
        <p:spPr>
          <a:xfrm>
            <a:off x="-2282329" y="4400550"/>
            <a:ext cx="876300" cy="1015663"/>
          </a:xfrm>
          <a:prstGeom prst="rect">
            <a:avLst/>
          </a:prstGeom>
          <a:noFill/>
        </p:spPr>
        <p:txBody>
          <a:bodyPr wrap="square" rtlCol="0">
            <a:spAutoFit/>
          </a:bodyPr>
          <a:lstStyle/>
          <a:p>
            <a:pPr algn="ctr"/>
            <a:r>
              <a:rPr lang="en-GB" sz="2000" dirty="0">
                <a:latin typeface="Bahnschrift SemiLight" panose="020B0502040204020203" pitchFamily="34" charset="0"/>
              </a:rPr>
              <a:t>A load of BS</a:t>
            </a:r>
          </a:p>
        </p:txBody>
      </p:sp>
      <p:sp>
        <p:nvSpPr>
          <p:cNvPr id="6" name="TextBox 5">
            <a:extLst>
              <a:ext uri="{FF2B5EF4-FFF2-40B4-BE49-F238E27FC236}">
                <a16:creationId xmlns:a16="http://schemas.microsoft.com/office/drawing/2014/main" id="{8E719DA1-7196-2FAE-7856-E02C2A61F253}"/>
              </a:ext>
            </a:extLst>
          </p:cNvPr>
          <p:cNvSpPr txBox="1"/>
          <p:nvPr/>
        </p:nvSpPr>
        <p:spPr>
          <a:xfrm>
            <a:off x="2820526" y="-2942084"/>
            <a:ext cx="2875875" cy="1892826"/>
          </a:xfrm>
          <a:prstGeom prst="rect">
            <a:avLst/>
          </a:prstGeom>
          <a:noFill/>
        </p:spPr>
        <p:txBody>
          <a:bodyPr wrap="square" rtlCol="0">
            <a:spAutoFit/>
          </a:bodyPr>
          <a:lstStyle/>
          <a:p>
            <a:pPr algn="ctr"/>
            <a:r>
              <a:rPr lang="en-GB" sz="1400" b="1" dirty="0">
                <a:latin typeface="Bahnschrift SemiLight" panose="020B0502040204020203" pitchFamily="34" charset="0"/>
              </a:rPr>
              <a:t>DATA </a:t>
            </a:r>
          </a:p>
          <a:p>
            <a:pPr algn="ctr"/>
            <a:r>
              <a:rPr lang="en-GB" sz="1400" b="1" dirty="0">
                <a:latin typeface="Bahnschrift SemiLight" panose="020B0502040204020203" pitchFamily="34" charset="0"/>
              </a:rPr>
              <a:t>CLEANING</a:t>
            </a:r>
          </a:p>
          <a:p>
            <a:pPr algn="ctr"/>
            <a:endParaRPr lang="en-GB" sz="100" dirty="0">
              <a:latin typeface="Bahnschrift SemiLight" panose="020B0502040204020203" pitchFamily="34" charset="0"/>
            </a:endParaRP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Missing </a:t>
            </a:r>
          </a:p>
          <a:p>
            <a:pPr algn="ctr"/>
            <a:r>
              <a:rPr lang="en-GB" sz="1400" dirty="0">
                <a:latin typeface="Bahnschrift SemiLight" panose="020B0502040204020203" pitchFamily="34" charset="0"/>
              </a:rPr>
              <a:t>Values</a:t>
            </a: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Duplicates</a:t>
            </a: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Drop it</a:t>
            </a: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Get </a:t>
            </a:r>
          </a:p>
          <a:p>
            <a:pPr algn="ctr"/>
            <a:r>
              <a:rPr lang="en-GB" sz="1400" dirty="0">
                <a:latin typeface="Bahnschrift SemiLight" panose="020B0502040204020203" pitchFamily="34" charset="0"/>
              </a:rPr>
              <a:t>Dummies</a:t>
            </a:r>
          </a:p>
        </p:txBody>
      </p:sp>
      <p:pic>
        <p:nvPicPr>
          <p:cNvPr id="4" name="Picture 3">
            <a:extLst>
              <a:ext uri="{FF2B5EF4-FFF2-40B4-BE49-F238E27FC236}">
                <a16:creationId xmlns:a16="http://schemas.microsoft.com/office/drawing/2014/main" id="{7316C6B5-73DF-B9C0-A883-ABCB83D6D54D}"/>
              </a:ext>
            </a:extLst>
          </p:cNvPr>
          <p:cNvPicPr>
            <a:picLocks noChangeAspect="1"/>
          </p:cNvPicPr>
          <p:nvPr/>
        </p:nvPicPr>
        <p:blipFill>
          <a:blip r:embed="rId10"/>
          <a:stretch>
            <a:fillRect/>
          </a:stretch>
        </p:blipFill>
        <p:spPr>
          <a:xfrm>
            <a:off x="4485232" y="461991"/>
            <a:ext cx="5214909" cy="5214909"/>
          </a:xfrm>
          <a:prstGeom prst="rect">
            <a:avLst/>
          </a:prstGeom>
        </p:spPr>
      </p:pic>
      <p:sp>
        <p:nvSpPr>
          <p:cNvPr id="11" name="TextBox 10">
            <a:extLst>
              <a:ext uri="{FF2B5EF4-FFF2-40B4-BE49-F238E27FC236}">
                <a16:creationId xmlns:a16="http://schemas.microsoft.com/office/drawing/2014/main" id="{06EC7BEC-006B-F53C-4EC5-DDEB082F8DBA}"/>
              </a:ext>
            </a:extLst>
          </p:cNvPr>
          <p:cNvSpPr txBox="1"/>
          <p:nvPr/>
        </p:nvSpPr>
        <p:spPr>
          <a:xfrm>
            <a:off x="963145" y="1387157"/>
            <a:ext cx="2798732" cy="3185487"/>
          </a:xfrm>
          <a:prstGeom prst="rect">
            <a:avLst/>
          </a:prstGeom>
          <a:noFill/>
        </p:spPr>
        <p:txBody>
          <a:bodyPr wrap="square" rtlCol="0">
            <a:spAutoFit/>
          </a:bodyPr>
          <a:lstStyle/>
          <a:p>
            <a:pPr algn="ctr"/>
            <a:r>
              <a:rPr lang="en-GB" sz="3200" b="1" dirty="0">
                <a:latin typeface="Bahnschrift SemiLight" panose="020B0502040204020203" pitchFamily="34" charset="0"/>
              </a:rPr>
              <a:t>DATA </a:t>
            </a:r>
          </a:p>
          <a:p>
            <a:pPr algn="ctr"/>
            <a:r>
              <a:rPr lang="en-GB" sz="3200" b="1" dirty="0">
                <a:latin typeface="Bahnschrift SemiLight" panose="020B0502040204020203" pitchFamily="34" charset="0"/>
              </a:rPr>
              <a:t>EXPLORATION</a:t>
            </a:r>
          </a:p>
          <a:p>
            <a:pPr algn="ctr"/>
            <a:endParaRPr lang="en-GB" sz="700" dirty="0">
              <a:latin typeface="Bahnschrift SemiLight" panose="020B0502040204020203" pitchFamily="34" charset="0"/>
            </a:endParaRPr>
          </a:p>
          <a:p>
            <a:pPr algn="ctr"/>
            <a:endParaRPr lang="en-GB" sz="700" dirty="0">
              <a:latin typeface="Bahnschrift SemiLight" panose="020B0502040204020203" pitchFamily="34" charset="0"/>
            </a:endParaRPr>
          </a:p>
          <a:p>
            <a:pPr algn="ctr"/>
            <a:endParaRPr lang="en-GB" sz="700" dirty="0">
              <a:latin typeface="Bahnschrift SemiLight" panose="020B0502040204020203" pitchFamily="34" charset="0"/>
            </a:endParaRPr>
          </a:p>
          <a:p>
            <a:pPr algn="ctr"/>
            <a:r>
              <a:rPr lang="en-GB" sz="3200" dirty="0">
                <a:latin typeface="Bahnschrift SemiLight" panose="020B0502040204020203" pitchFamily="34" charset="0"/>
              </a:rPr>
              <a:t>Most Common Words</a:t>
            </a:r>
          </a:p>
          <a:p>
            <a:pPr algn="ctr"/>
            <a:endParaRPr lang="en-GB" sz="500" dirty="0">
              <a:latin typeface="Bahnschrift SemiLight" panose="020B0502040204020203" pitchFamily="34" charset="0"/>
            </a:endParaRPr>
          </a:p>
          <a:p>
            <a:pPr algn="ctr"/>
            <a:endParaRPr lang="en-GB" sz="500" dirty="0">
              <a:latin typeface="Bahnschrift SemiLight" panose="020B0502040204020203" pitchFamily="34" charset="0"/>
            </a:endParaRPr>
          </a:p>
          <a:p>
            <a:pPr algn="ctr"/>
            <a:endParaRPr lang="en-GB" sz="500" dirty="0">
              <a:latin typeface="Bahnschrift SemiLight" panose="020B0502040204020203" pitchFamily="34" charset="0"/>
            </a:endParaRPr>
          </a:p>
          <a:p>
            <a:pPr algn="ctr"/>
            <a:r>
              <a:rPr lang="en-GB" sz="3200" dirty="0">
                <a:latin typeface="Bahnschrift SemiLight" panose="020B0502040204020203" pitchFamily="34" charset="0"/>
              </a:rPr>
              <a:t>REAL NEWS</a:t>
            </a:r>
          </a:p>
          <a:p>
            <a:pPr algn="ctr"/>
            <a:endParaRPr lang="en-GB" sz="500" dirty="0">
              <a:latin typeface="Bahnschrift SemiLight" panose="020B0502040204020203" pitchFamily="34" charset="0"/>
            </a:endParaRPr>
          </a:p>
        </p:txBody>
      </p:sp>
      <p:pic>
        <p:nvPicPr>
          <p:cNvPr id="12" name="Picture 11">
            <a:extLst>
              <a:ext uri="{FF2B5EF4-FFF2-40B4-BE49-F238E27FC236}">
                <a16:creationId xmlns:a16="http://schemas.microsoft.com/office/drawing/2014/main" id="{D08F12BA-E7AE-2C17-B484-F3765F0AED2A}"/>
              </a:ext>
            </a:extLst>
          </p:cNvPr>
          <p:cNvPicPr>
            <a:picLocks noChangeAspect="1"/>
          </p:cNvPicPr>
          <p:nvPr/>
        </p:nvPicPr>
        <p:blipFill>
          <a:blip r:embed="rId11"/>
          <a:stretch>
            <a:fillRect/>
          </a:stretch>
        </p:blipFill>
        <p:spPr>
          <a:xfrm>
            <a:off x="4538852" y="556530"/>
            <a:ext cx="5286739" cy="5286739"/>
          </a:xfrm>
          <a:prstGeom prst="rect">
            <a:avLst/>
          </a:prstGeom>
        </p:spPr>
      </p:pic>
      <p:pic>
        <p:nvPicPr>
          <p:cNvPr id="14" name="Picture 13">
            <a:extLst>
              <a:ext uri="{FF2B5EF4-FFF2-40B4-BE49-F238E27FC236}">
                <a16:creationId xmlns:a16="http://schemas.microsoft.com/office/drawing/2014/main" id="{6E7538C0-260D-1F4E-9017-2E4F84174644}"/>
              </a:ext>
            </a:extLst>
          </p:cNvPr>
          <p:cNvPicPr>
            <a:picLocks noChangeAspect="1"/>
          </p:cNvPicPr>
          <p:nvPr/>
        </p:nvPicPr>
        <p:blipFill>
          <a:blip r:embed="rId12"/>
          <a:stretch>
            <a:fillRect/>
          </a:stretch>
        </p:blipFill>
        <p:spPr>
          <a:xfrm>
            <a:off x="4514230" y="550179"/>
            <a:ext cx="5293090" cy="5293090"/>
          </a:xfrm>
          <a:prstGeom prst="rect">
            <a:avLst/>
          </a:prstGeom>
        </p:spPr>
      </p:pic>
      <p:pic>
        <p:nvPicPr>
          <p:cNvPr id="3" name="Picture 2">
            <a:extLst>
              <a:ext uri="{FF2B5EF4-FFF2-40B4-BE49-F238E27FC236}">
                <a16:creationId xmlns:a16="http://schemas.microsoft.com/office/drawing/2014/main" id="{D45CEAA5-5CE9-406F-696F-479363C14524}"/>
              </a:ext>
            </a:extLst>
          </p:cNvPr>
          <p:cNvPicPr>
            <a:picLocks noChangeAspect="1"/>
          </p:cNvPicPr>
          <p:nvPr/>
        </p:nvPicPr>
        <p:blipFill>
          <a:blip r:embed="rId13"/>
          <a:stretch>
            <a:fillRect/>
          </a:stretch>
        </p:blipFill>
        <p:spPr>
          <a:xfrm>
            <a:off x="4538852" y="379127"/>
            <a:ext cx="7548559" cy="5464142"/>
          </a:xfrm>
          <a:prstGeom prst="rect">
            <a:avLst/>
          </a:prstGeom>
        </p:spPr>
      </p:pic>
    </p:spTree>
    <p:extLst>
      <p:ext uri="{BB962C8B-B14F-4D97-AF65-F5344CB8AC3E}">
        <p14:creationId xmlns:p14="http://schemas.microsoft.com/office/powerpoint/2010/main" val="967481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nd holding smart phone with blank screen - IOsteopath">
            <a:extLst>
              <a:ext uri="{FF2B5EF4-FFF2-40B4-BE49-F238E27FC236}">
                <a16:creationId xmlns:a16="http://schemas.microsoft.com/office/drawing/2014/main" id="{0EF935A8-134D-41E0-B72D-33D3A7ABD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6535" y="2398634"/>
            <a:ext cx="3844334" cy="499925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3,848,900+ Mobile Phone Stock Photos, Pictures &amp; Royalty-Free Images -  iStock | Smartphone, Cell phone icon, Cell phone in hand">
            <a:extLst>
              <a:ext uri="{FF2B5EF4-FFF2-40B4-BE49-F238E27FC236}">
                <a16:creationId xmlns:a16="http://schemas.microsoft.com/office/drawing/2014/main" id="{12347283-B846-4413-11EA-36172EB89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371256" y="-4771468"/>
            <a:ext cx="4267512" cy="45659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59,600+ Hand Holding Mobile Phone Stock Photos, Pictures ...">
            <a:extLst>
              <a:ext uri="{FF2B5EF4-FFF2-40B4-BE49-F238E27FC236}">
                <a16:creationId xmlns:a16="http://schemas.microsoft.com/office/drawing/2014/main" id="{C8F30BA3-BF46-AC22-E46C-3D41528B1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4655" y="-1232689"/>
            <a:ext cx="8742588" cy="85711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 Holding Phone Images - Free Download on Freepik">
            <a:extLst>
              <a:ext uri="{FF2B5EF4-FFF2-40B4-BE49-F238E27FC236}">
                <a16:creationId xmlns:a16="http://schemas.microsoft.com/office/drawing/2014/main" id="{5251070B-48BA-BBAE-C9ED-310C440604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2712" y="7397889"/>
            <a:ext cx="2798732" cy="39194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15,500+ Hand Holding Old Phone Stock Photos, Pictures &amp; Royalty-Free Images  - iStock | Hand holding old phone isolated">
            <a:extLst>
              <a:ext uri="{FF2B5EF4-FFF2-40B4-BE49-F238E27FC236}">
                <a16:creationId xmlns:a16="http://schemas.microsoft.com/office/drawing/2014/main" id="{D365A326-E6DC-8F58-0161-C0F67B77D9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6034769" y="-2938524"/>
            <a:ext cx="4106960" cy="273299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8388956-BE23-2C91-76C4-FE6DC3F56B67}"/>
              </a:ext>
            </a:extLst>
          </p:cNvPr>
          <p:cNvPicPr>
            <a:picLocks noChangeAspect="1"/>
          </p:cNvPicPr>
          <p:nvPr/>
        </p:nvPicPr>
        <p:blipFill>
          <a:blip r:embed="rId8"/>
          <a:stretch>
            <a:fillRect/>
          </a:stretch>
        </p:blipFill>
        <p:spPr>
          <a:xfrm>
            <a:off x="4324350" y="295540"/>
            <a:ext cx="7864938" cy="5514710"/>
          </a:xfrm>
          <a:prstGeom prst="rect">
            <a:avLst/>
          </a:prstGeom>
        </p:spPr>
      </p:pic>
      <p:pic>
        <p:nvPicPr>
          <p:cNvPr id="2066" name="Picture 18" descr="1,357,251 Mobile Phone Hand Images, Stock Photos, 3D objects, &amp; Vectors |  Shutterstock">
            <a:extLst>
              <a:ext uri="{FF2B5EF4-FFF2-40B4-BE49-F238E27FC236}">
                <a16:creationId xmlns:a16="http://schemas.microsoft.com/office/drawing/2014/main" id="{377DA846-7184-FB0F-FCC6-BF27999D125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7871"/>
          <a:stretch/>
        </p:blipFill>
        <p:spPr bwMode="auto">
          <a:xfrm rot="5400000">
            <a:off x="-3044818" y="-1056992"/>
            <a:ext cx="2182816" cy="29676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1C62EF-358E-C588-57D4-8176D6738624}"/>
              </a:ext>
            </a:extLst>
          </p:cNvPr>
          <p:cNvSpPr txBox="1"/>
          <p:nvPr/>
        </p:nvSpPr>
        <p:spPr>
          <a:xfrm>
            <a:off x="1728305" y="1518218"/>
            <a:ext cx="1695450" cy="2123658"/>
          </a:xfrm>
          <a:prstGeom prst="rect">
            <a:avLst/>
          </a:prstGeom>
          <a:noFill/>
        </p:spPr>
        <p:txBody>
          <a:bodyPr wrap="square" rtlCol="0">
            <a:spAutoFit/>
          </a:bodyPr>
          <a:lstStyle/>
          <a:p>
            <a:pPr algn="ctr"/>
            <a:r>
              <a:rPr lang="en-GB" sz="4400" dirty="0">
                <a:latin typeface="Bahnschrift SemiLight" panose="020B0502040204020203" pitchFamily="34" charset="0"/>
              </a:rPr>
              <a:t>A load of BS</a:t>
            </a:r>
          </a:p>
        </p:txBody>
      </p:sp>
      <p:pic>
        <p:nvPicPr>
          <p:cNvPr id="5" name="Picture 4">
            <a:extLst>
              <a:ext uri="{FF2B5EF4-FFF2-40B4-BE49-F238E27FC236}">
                <a16:creationId xmlns:a16="http://schemas.microsoft.com/office/drawing/2014/main" id="{739E1DA4-827D-CE18-6E4B-829CBA3C50C8}"/>
              </a:ext>
            </a:extLst>
          </p:cNvPr>
          <p:cNvPicPr>
            <a:picLocks noChangeAspect="1"/>
          </p:cNvPicPr>
          <p:nvPr/>
        </p:nvPicPr>
        <p:blipFill>
          <a:blip r:embed="rId10"/>
          <a:stretch>
            <a:fillRect/>
          </a:stretch>
        </p:blipFill>
        <p:spPr>
          <a:xfrm>
            <a:off x="-4380297" y="2086308"/>
            <a:ext cx="4074945" cy="3274509"/>
          </a:xfrm>
          <a:prstGeom prst="rect">
            <a:avLst/>
          </a:prstGeom>
        </p:spPr>
      </p:pic>
      <p:sp>
        <p:nvSpPr>
          <p:cNvPr id="2" name="TextBox 1">
            <a:extLst>
              <a:ext uri="{FF2B5EF4-FFF2-40B4-BE49-F238E27FC236}">
                <a16:creationId xmlns:a16="http://schemas.microsoft.com/office/drawing/2014/main" id="{0C7BCE9B-AB86-9A41-F675-E1FE9D5D7AF9}"/>
              </a:ext>
            </a:extLst>
          </p:cNvPr>
          <p:cNvSpPr txBox="1"/>
          <p:nvPr/>
        </p:nvSpPr>
        <p:spPr>
          <a:xfrm>
            <a:off x="-2342825" y="108647"/>
            <a:ext cx="1981200" cy="707886"/>
          </a:xfrm>
          <a:prstGeom prst="rect">
            <a:avLst/>
          </a:prstGeom>
          <a:noFill/>
        </p:spPr>
        <p:txBody>
          <a:bodyPr wrap="square" rtlCol="0">
            <a:spAutoFit/>
          </a:bodyPr>
          <a:lstStyle/>
          <a:p>
            <a:pPr algn="ctr"/>
            <a:r>
              <a:rPr lang="en-GB" sz="2000" dirty="0">
                <a:latin typeface="Bahnschrift Condensed" panose="020B0502040204020203" pitchFamily="34" charset="0"/>
              </a:rPr>
              <a:t>Images  &amp; </a:t>
            </a:r>
          </a:p>
          <a:p>
            <a:pPr algn="ctr"/>
            <a:r>
              <a:rPr lang="en-GB" sz="2000" dirty="0">
                <a:latin typeface="Bahnschrift Condensed" panose="020B0502040204020203" pitchFamily="34" charset="0"/>
              </a:rPr>
              <a:t>Fake news</a:t>
            </a:r>
          </a:p>
        </p:txBody>
      </p:sp>
    </p:spTree>
    <p:extLst>
      <p:ext uri="{BB962C8B-B14F-4D97-AF65-F5344CB8AC3E}">
        <p14:creationId xmlns:p14="http://schemas.microsoft.com/office/powerpoint/2010/main" val="2562984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nd holding smart phone with blank screen - IOsteopath">
            <a:extLst>
              <a:ext uri="{FF2B5EF4-FFF2-40B4-BE49-F238E27FC236}">
                <a16:creationId xmlns:a16="http://schemas.microsoft.com/office/drawing/2014/main" id="{0EF935A8-134D-41E0-B72D-33D3A7ABD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6535" y="2398634"/>
            <a:ext cx="3844334" cy="499925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3,848,900+ Mobile Phone Stock Photos, Pictures &amp; Royalty-Free Images -  iStock | Smartphone, Cell phone icon, Cell phone in hand">
            <a:extLst>
              <a:ext uri="{FF2B5EF4-FFF2-40B4-BE49-F238E27FC236}">
                <a16:creationId xmlns:a16="http://schemas.microsoft.com/office/drawing/2014/main" id="{12347283-B846-4413-11EA-36172EB89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371256" y="-4771468"/>
            <a:ext cx="4267512" cy="45659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59,600+ Hand Holding Mobile Phone Stock Photos, Pictures ...">
            <a:extLst>
              <a:ext uri="{FF2B5EF4-FFF2-40B4-BE49-F238E27FC236}">
                <a16:creationId xmlns:a16="http://schemas.microsoft.com/office/drawing/2014/main" id="{C8F30BA3-BF46-AC22-E46C-3D41528B1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4655" y="-1232689"/>
            <a:ext cx="8742588" cy="85711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 Holding Phone Images - Free Download on Freepik">
            <a:extLst>
              <a:ext uri="{FF2B5EF4-FFF2-40B4-BE49-F238E27FC236}">
                <a16:creationId xmlns:a16="http://schemas.microsoft.com/office/drawing/2014/main" id="{5251070B-48BA-BBAE-C9ED-310C440604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2712" y="7397889"/>
            <a:ext cx="2798732" cy="39194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15,500+ Hand Holding Old Phone Stock Photos, Pictures &amp; Royalty-Free Images  - iStock | Hand holding old phone isolated">
            <a:extLst>
              <a:ext uri="{FF2B5EF4-FFF2-40B4-BE49-F238E27FC236}">
                <a16:creationId xmlns:a16="http://schemas.microsoft.com/office/drawing/2014/main" id="{D365A326-E6DC-8F58-0161-C0F67B77D9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6034769" y="-2938524"/>
            <a:ext cx="4106960" cy="273299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8388956-BE23-2C91-76C4-FE6DC3F56B67}"/>
              </a:ext>
            </a:extLst>
          </p:cNvPr>
          <p:cNvPicPr>
            <a:picLocks noChangeAspect="1"/>
          </p:cNvPicPr>
          <p:nvPr/>
        </p:nvPicPr>
        <p:blipFill>
          <a:blip r:embed="rId8"/>
          <a:stretch>
            <a:fillRect/>
          </a:stretch>
        </p:blipFill>
        <p:spPr>
          <a:xfrm>
            <a:off x="12986535" y="108647"/>
            <a:ext cx="7864938" cy="5514710"/>
          </a:xfrm>
          <a:prstGeom prst="rect">
            <a:avLst/>
          </a:prstGeom>
        </p:spPr>
      </p:pic>
      <p:pic>
        <p:nvPicPr>
          <p:cNvPr id="2066" name="Picture 18" descr="1,357,251 Mobile Phone Hand Images, Stock Photos, 3D objects, &amp; Vectors |  Shutterstock">
            <a:extLst>
              <a:ext uri="{FF2B5EF4-FFF2-40B4-BE49-F238E27FC236}">
                <a16:creationId xmlns:a16="http://schemas.microsoft.com/office/drawing/2014/main" id="{377DA846-7184-FB0F-FCC6-BF27999D125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7871"/>
          <a:stretch/>
        </p:blipFill>
        <p:spPr bwMode="auto">
          <a:xfrm rot="5400000">
            <a:off x="-3044818" y="-1056992"/>
            <a:ext cx="2182816" cy="29676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1C62EF-358E-C588-57D4-8176D6738624}"/>
              </a:ext>
            </a:extLst>
          </p:cNvPr>
          <p:cNvSpPr txBox="1"/>
          <p:nvPr/>
        </p:nvSpPr>
        <p:spPr>
          <a:xfrm>
            <a:off x="1728305" y="1518218"/>
            <a:ext cx="1695450" cy="2123658"/>
          </a:xfrm>
          <a:prstGeom prst="rect">
            <a:avLst/>
          </a:prstGeom>
          <a:noFill/>
        </p:spPr>
        <p:txBody>
          <a:bodyPr wrap="square" rtlCol="0">
            <a:spAutoFit/>
          </a:bodyPr>
          <a:lstStyle/>
          <a:p>
            <a:pPr algn="ctr"/>
            <a:r>
              <a:rPr lang="en-GB" sz="4400" dirty="0">
                <a:latin typeface="Bahnschrift SemiLight" panose="020B0502040204020203" pitchFamily="34" charset="0"/>
              </a:rPr>
              <a:t>Fake vs Real</a:t>
            </a:r>
          </a:p>
        </p:txBody>
      </p:sp>
      <p:pic>
        <p:nvPicPr>
          <p:cNvPr id="5" name="Picture 4">
            <a:extLst>
              <a:ext uri="{FF2B5EF4-FFF2-40B4-BE49-F238E27FC236}">
                <a16:creationId xmlns:a16="http://schemas.microsoft.com/office/drawing/2014/main" id="{739E1DA4-827D-CE18-6E4B-829CBA3C50C8}"/>
              </a:ext>
            </a:extLst>
          </p:cNvPr>
          <p:cNvPicPr>
            <a:picLocks noChangeAspect="1"/>
          </p:cNvPicPr>
          <p:nvPr/>
        </p:nvPicPr>
        <p:blipFill>
          <a:blip r:embed="rId10"/>
          <a:stretch>
            <a:fillRect/>
          </a:stretch>
        </p:blipFill>
        <p:spPr>
          <a:xfrm>
            <a:off x="-4380297" y="2086308"/>
            <a:ext cx="4074945" cy="3274509"/>
          </a:xfrm>
          <a:prstGeom prst="rect">
            <a:avLst/>
          </a:prstGeom>
        </p:spPr>
      </p:pic>
      <p:sp>
        <p:nvSpPr>
          <p:cNvPr id="2" name="TextBox 1">
            <a:extLst>
              <a:ext uri="{FF2B5EF4-FFF2-40B4-BE49-F238E27FC236}">
                <a16:creationId xmlns:a16="http://schemas.microsoft.com/office/drawing/2014/main" id="{0C7BCE9B-AB86-9A41-F675-E1FE9D5D7AF9}"/>
              </a:ext>
            </a:extLst>
          </p:cNvPr>
          <p:cNvSpPr txBox="1"/>
          <p:nvPr/>
        </p:nvSpPr>
        <p:spPr>
          <a:xfrm>
            <a:off x="-2342825" y="108647"/>
            <a:ext cx="1981200" cy="707886"/>
          </a:xfrm>
          <a:prstGeom prst="rect">
            <a:avLst/>
          </a:prstGeom>
          <a:noFill/>
        </p:spPr>
        <p:txBody>
          <a:bodyPr wrap="square" rtlCol="0">
            <a:spAutoFit/>
          </a:bodyPr>
          <a:lstStyle/>
          <a:p>
            <a:pPr algn="ctr"/>
            <a:r>
              <a:rPr lang="en-GB" sz="2000" dirty="0">
                <a:latin typeface="Bahnschrift Condensed" panose="020B0502040204020203" pitchFamily="34" charset="0"/>
              </a:rPr>
              <a:t>Images  &amp; </a:t>
            </a:r>
          </a:p>
          <a:p>
            <a:pPr algn="ctr"/>
            <a:r>
              <a:rPr lang="en-GB" sz="2000" dirty="0">
                <a:latin typeface="Bahnschrift Condensed" panose="020B0502040204020203" pitchFamily="34" charset="0"/>
              </a:rPr>
              <a:t>Fake news</a:t>
            </a:r>
          </a:p>
        </p:txBody>
      </p:sp>
      <p:pic>
        <p:nvPicPr>
          <p:cNvPr id="7" name="Picture 6">
            <a:extLst>
              <a:ext uri="{FF2B5EF4-FFF2-40B4-BE49-F238E27FC236}">
                <a16:creationId xmlns:a16="http://schemas.microsoft.com/office/drawing/2014/main" id="{CC223061-EC40-D719-EB8A-7A0831ECDCE0}"/>
              </a:ext>
            </a:extLst>
          </p:cNvPr>
          <p:cNvPicPr>
            <a:picLocks noChangeAspect="1"/>
          </p:cNvPicPr>
          <p:nvPr/>
        </p:nvPicPr>
        <p:blipFill>
          <a:blip r:embed="rId11"/>
          <a:stretch>
            <a:fillRect/>
          </a:stretch>
        </p:blipFill>
        <p:spPr>
          <a:xfrm>
            <a:off x="4109739" y="-13736"/>
            <a:ext cx="8144899" cy="6551656"/>
          </a:xfrm>
          <a:prstGeom prst="rect">
            <a:avLst/>
          </a:prstGeom>
        </p:spPr>
      </p:pic>
      <p:sp>
        <p:nvSpPr>
          <p:cNvPr id="8" name="TextBox 7">
            <a:extLst>
              <a:ext uri="{FF2B5EF4-FFF2-40B4-BE49-F238E27FC236}">
                <a16:creationId xmlns:a16="http://schemas.microsoft.com/office/drawing/2014/main" id="{706A9C9F-8634-B486-4EBE-805C80CB146C}"/>
              </a:ext>
            </a:extLst>
          </p:cNvPr>
          <p:cNvSpPr txBox="1"/>
          <p:nvPr/>
        </p:nvSpPr>
        <p:spPr>
          <a:xfrm>
            <a:off x="2513768" y="6384201"/>
            <a:ext cx="11049000" cy="553998"/>
          </a:xfrm>
          <a:prstGeom prst="rect">
            <a:avLst/>
          </a:prstGeom>
          <a:noFill/>
        </p:spPr>
        <p:txBody>
          <a:bodyPr wrap="square" rtlCol="0">
            <a:spAutoFit/>
          </a:bodyPr>
          <a:lstStyle/>
          <a:p>
            <a:r>
              <a:rPr lang="en-GB" sz="1400" b="0" dirty="0">
                <a:solidFill>
                  <a:srgbClr val="A31515"/>
                </a:solidFill>
                <a:effectLst/>
                <a:latin typeface="Consolas" panose="020B0609020204030204" pitchFamily="49" charset="0"/>
              </a:rPr>
              <a:t>'bias'</a:t>
            </a:r>
            <a:r>
              <a:rPr lang="en-GB" sz="1400" b="0" dirty="0">
                <a:solidFill>
                  <a:srgbClr val="3B3B3B"/>
                </a:solidFill>
                <a:effectLst/>
                <a:latin typeface="Consolas" panose="020B0609020204030204" pitchFamily="49" charset="0"/>
              </a:rPr>
              <a:t>: </a:t>
            </a:r>
            <a:r>
              <a:rPr lang="en-GB" sz="1400" b="0" dirty="0">
                <a:solidFill>
                  <a:srgbClr val="098658"/>
                </a:solidFill>
                <a:effectLst/>
                <a:latin typeface="Consolas" panose="020B0609020204030204" pitchFamily="49" charset="0"/>
              </a:rPr>
              <a:t>0</a:t>
            </a:r>
            <a:r>
              <a:rPr lang="en-GB" sz="1400" b="0" dirty="0">
                <a:solidFill>
                  <a:srgbClr val="3B3B3B"/>
                </a:solidFill>
                <a:effectLst/>
                <a:latin typeface="Consolas" panose="020B0609020204030204" pitchFamily="49" charset="0"/>
              </a:rPr>
              <a:t>, </a:t>
            </a:r>
            <a:r>
              <a:rPr lang="en-GB" sz="1400" b="0" dirty="0">
                <a:solidFill>
                  <a:srgbClr val="A31515"/>
                </a:solidFill>
                <a:effectLst/>
                <a:latin typeface="Consolas" panose="020B0609020204030204" pitchFamily="49" charset="0"/>
              </a:rPr>
              <a:t>'conspiracy'</a:t>
            </a:r>
            <a:r>
              <a:rPr lang="en-GB" sz="1400" b="0" dirty="0">
                <a:solidFill>
                  <a:srgbClr val="3B3B3B"/>
                </a:solidFill>
                <a:effectLst/>
                <a:latin typeface="Consolas" panose="020B0609020204030204" pitchFamily="49" charset="0"/>
              </a:rPr>
              <a:t>: </a:t>
            </a:r>
            <a:r>
              <a:rPr lang="en-GB" sz="1400" b="0" dirty="0">
                <a:solidFill>
                  <a:srgbClr val="098658"/>
                </a:solidFill>
                <a:effectLst/>
                <a:latin typeface="Consolas" panose="020B0609020204030204" pitchFamily="49" charset="0"/>
              </a:rPr>
              <a:t>1</a:t>
            </a:r>
            <a:r>
              <a:rPr lang="en-GB" sz="1400" b="0" dirty="0">
                <a:solidFill>
                  <a:srgbClr val="3B3B3B"/>
                </a:solidFill>
                <a:effectLst/>
                <a:latin typeface="Consolas" panose="020B0609020204030204" pitchFamily="49" charset="0"/>
              </a:rPr>
              <a:t>, </a:t>
            </a:r>
            <a:r>
              <a:rPr lang="en-GB" sz="1400" b="0" dirty="0">
                <a:solidFill>
                  <a:srgbClr val="A31515"/>
                </a:solidFill>
                <a:effectLst/>
                <a:latin typeface="Consolas" panose="020B0609020204030204" pitchFamily="49" charset="0"/>
              </a:rPr>
              <a:t>'fake'</a:t>
            </a:r>
            <a:r>
              <a:rPr lang="en-GB" sz="1400" b="0" dirty="0">
                <a:solidFill>
                  <a:srgbClr val="3B3B3B"/>
                </a:solidFill>
                <a:effectLst/>
                <a:latin typeface="Consolas" panose="020B0609020204030204" pitchFamily="49" charset="0"/>
              </a:rPr>
              <a:t>: </a:t>
            </a:r>
            <a:r>
              <a:rPr lang="en-GB" sz="1400" b="0" dirty="0">
                <a:solidFill>
                  <a:srgbClr val="098658"/>
                </a:solidFill>
                <a:effectLst/>
                <a:latin typeface="Consolas" panose="020B0609020204030204" pitchFamily="49" charset="0"/>
              </a:rPr>
              <a:t>2</a:t>
            </a:r>
            <a:r>
              <a:rPr lang="en-GB" sz="1400" b="0" dirty="0">
                <a:solidFill>
                  <a:srgbClr val="3B3B3B"/>
                </a:solidFill>
                <a:effectLst/>
                <a:latin typeface="Consolas" panose="020B0609020204030204" pitchFamily="49" charset="0"/>
              </a:rPr>
              <a:t>, </a:t>
            </a:r>
            <a:r>
              <a:rPr lang="en-GB" sz="1400" b="0" dirty="0">
                <a:solidFill>
                  <a:srgbClr val="A31515"/>
                </a:solidFill>
                <a:effectLst/>
                <a:latin typeface="Consolas" panose="020B0609020204030204" pitchFamily="49" charset="0"/>
              </a:rPr>
              <a:t>'bs'</a:t>
            </a:r>
            <a:r>
              <a:rPr lang="en-GB" sz="1400" b="0" dirty="0">
                <a:solidFill>
                  <a:srgbClr val="3B3B3B"/>
                </a:solidFill>
                <a:effectLst/>
                <a:latin typeface="Consolas" panose="020B0609020204030204" pitchFamily="49" charset="0"/>
              </a:rPr>
              <a:t>: </a:t>
            </a:r>
            <a:r>
              <a:rPr lang="en-GB" sz="1400" b="0" dirty="0">
                <a:solidFill>
                  <a:srgbClr val="098658"/>
                </a:solidFill>
                <a:effectLst/>
                <a:latin typeface="Consolas" panose="020B0609020204030204" pitchFamily="49" charset="0"/>
              </a:rPr>
              <a:t>3</a:t>
            </a:r>
            <a:r>
              <a:rPr lang="en-GB" sz="1400" b="0" dirty="0">
                <a:solidFill>
                  <a:srgbClr val="3B3B3B"/>
                </a:solidFill>
                <a:effectLst/>
                <a:latin typeface="Consolas" panose="020B0609020204030204" pitchFamily="49" charset="0"/>
              </a:rPr>
              <a:t>, </a:t>
            </a:r>
            <a:r>
              <a:rPr lang="en-GB" sz="1400" b="0" dirty="0">
                <a:solidFill>
                  <a:srgbClr val="A31515"/>
                </a:solidFill>
                <a:effectLst/>
                <a:latin typeface="Consolas" panose="020B0609020204030204" pitchFamily="49" charset="0"/>
              </a:rPr>
              <a:t>'satire'</a:t>
            </a:r>
            <a:r>
              <a:rPr lang="en-GB" sz="1400" b="0" dirty="0">
                <a:solidFill>
                  <a:srgbClr val="3B3B3B"/>
                </a:solidFill>
                <a:effectLst/>
                <a:latin typeface="Consolas" panose="020B0609020204030204" pitchFamily="49" charset="0"/>
              </a:rPr>
              <a:t>: </a:t>
            </a:r>
            <a:r>
              <a:rPr lang="en-GB" sz="1400" b="0" dirty="0">
                <a:solidFill>
                  <a:srgbClr val="098658"/>
                </a:solidFill>
                <a:effectLst/>
                <a:latin typeface="Consolas" panose="020B0609020204030204" pitchFamily="49" charset="0"/>
              </a:rPr>
              <a:t>4</a:t>
            </a:r>
            <a:r>
              <a:rPr lang="en-GB" sz="1400" b="0" dirty="0">
                <a:solidFill>
                  <a:srgbClr val="3B3B3B"/>
                </a:solidFill>
                <a:effectLst/>
                <a:latin typeface="Consolas" panose="020B0609020204030204" pitchFamily="49" charset="0"/>
              </a:rPr>
              <a:t>, </a:t>
            </a:r>
            <a:r>
              <a:rPr lang="en-GB" sz="1400" b="0" dirty="0">
                <a:solidFill>
                  <a:srgbClr val="A31515"/>
                </a:solidFill>
                <a:effectLst/>
                <a:latin typeface="Consolas" panose="020B0609020204030204" pitchFamily="49" charset="0"/>
              </a:rPr>
              <a:t>'hate'</a:t>
            </a:r>
            <a:r>
              <a:rPr lang="en-GB" sz="1400" b="0" dirty="0">
                <a:solidFill>
                  <a:srgbClr val="3B3B3B"/>
                </a:solidFill>
                <a:effectLst/>
                <a:latin typeface="Consolas" panose="020B0609020204030204" pitchFamily="49" charset="0"/>
              </a:rPr>
              <a:t>: </a:t>
            </a:r>
            <a:r>
              <a:rPr lang="en-GB" sz="1400" b="0" dirty="0">
                <a:solidFill>
                  <a:srgbClr val="098658"/>
                </a:solidFill>
                <a:effectLst/>
                <a:latin typeface="Consolas" panose="020B0609020204030204" pitchFamily="49" charset="0"/>
              </a:rPr>
              <a:t>5</a:t>
            </a:r>
            <a:r>
              <a:rPr lang="en-GB" sz="1400" b="0" dirty="0">
                <a:solidFill>
                  <a:srgbClr val="3B3B3B"/>
                </a:solidFill>
                <a:effectLst/>
                <a:latin typeface="Consolas" panose="020B0609020204030204" pitchFamily="49" charset="0"/>
              </a:rPr>
              <a:t>, </a:t>
            </a:r>
            <a:r>
              <a:rPr lang="en-GB" sz="1400" b="0" dirty="0">
                <a:solidFill>
                  <a:srgbClr val="A31515"/>
                </a:solidFill>
                <a:effectLst/>
                <a:latin typeface="Consolas" panose="020B0609020204030204" pitchFamily="49" charset="0"/>
              </a:rPr>
              <a:t>'</a:t>
            </a:r>
            <a:r>
              <a:rPr lang="en-GB" sz="1400" b="0" dirty="0" err="1">
                <a:solidFill>
                  <a:srgbClr val="A31515"/>
                </a:solidFill>
                <a:effectLst/>
                <a:latin typeface="Consolas" panose="020B0609020204030204" pitchFamily="49" charset="0"/>
              </a:rPr>
              <a:t>junksci</a:t>
            </a:r>
            <a:r>
              <a:rPr lang="en-GB" sz="1400" b="0" dirty="0">
                <a:solidFill>
                  <a:srgbClr val="A31515"/>
                </a:solidFill>
                <a:effectLst/>
                <a:latin typeface="Consolas" panose="020B0609020204030204" pitchFamily="49" charset="0"/>
              </a:rPr>
              <a:t>'</a:t>
            </a:r>
            <a:r>
              <a:rPr lang="en-GB" sz="1400" b="0" dirty="0">
                <a:solidFill>
                  <a:srgbClr val="3B3B3B"/>
                </a:solidFill>
                <a:effectLst/>
                <a:latin typeface="Consolas" panose="020B0609020204030204" pitchFamily="49" charset="0"/>
              </a:rPr>
              <a:t>: </a:t>
            </a:r>
            <a:r>
              <a:rPr lang="en-GB" sz="1400" b="0" dirty="0">
                <a:solidFill>
                  <a:srgbClr val="098658"/>
                </a:solidFill>
                <a:effectLst/>
                <a:latin typeface="Consolas" panose="020B0609020204030204" pitchFamily="49" charset="0"/>
              </a:rPr>
              <a:t>6</a:t>
            </a:r>
            <a:r>
              <a:rPr lang="en-GB" sz="1400" b="0" dirty="0">
                <a:solidFill>
                  <a:srgbClr val="3B3B3B"/>
                </a:solidFill>
                <a:effectLst/>
                <a:latin typeface="Consolas" panose="020B0609020204030204" pitchFamily="49" charset="0"/>
              </a:rPr>
              <a:t>, </a:t>
            </a:r>
            <a:r>
              <a:rPr lang="en-GB" sz="1400" b="0" dirty="0">
                <a:solidFill>
                  <a:srgbClr val="A31515"/>
                </a:solidFill>
                <a:effectLst/>
                <a:latin typeface="Consolas" panose="020B0609020204030204" pitchFamily="49" charset="0"/>
              </a:rPr>
              <a:t>'state'</a:t>
            </a:r>
            <a:r>
              <a:rPr lang="en-GB" sz="1400" b="0" dirty="0">
                <a:solidFill>
                  <a:srgbClr val="3B3B3B"/>
                </a:solidFill>
                <a:effectLst/>
                <a:latin typeface="Consolas" panose="020B0609020204030204" pitchFamily="49" charset="0"/>
              </a:rPr>
              <a:t>: </a:t>
            </a:r>
            <a:r>
              <a:rPr lang="en-GB" sz="1400" b="0" dirty="0">
                <a:solidFill>
                  <a:srgbClr val="098658"/>
                </a:solidFill>
                <a:effectLst/>
                <a:latin typeface="Consolas" panose="020B0609020204030204" pitchFamily="49" charset="0"/>
              </a:rPr>
              <a:t>7</a:t>
            </a:r>
            <a:endParaRPr lang="en-GB" sz="1400" b="0" dirty="0">
              <a:solidFill>
                <a:srgbClr val="3B3B3B"/>
              </a:solidFill>
              <a:effectLst/>
              <a:latin typeface="Consolas" panose="020B0609020204030204" pitchFamily="49" charset="0"/>
            </a:endParaRPr>
          </a:p>
          <a:p>
            <a:endParaRPr lang="en-GB" sz="1600" dirty="0"/>
          </a:p>
        </p:txBody>
      </p:sp>
    </p:spTree>
    <p:extLst>
      <p:ext uri="{BB962C8B-B14F-4D97-AF65-F5344CB8AC3E}">
        <p14:creationId xmlns:p14="http://schemas.microsoft.com/office/powerpoint/2010/main" val="1280293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nd holding smart phone with blank screen - IOsteopath">
            <a:extLst>
              <a:ext uri="{FF2B5EF4-FFF2-40B4-BE49-F238E27FC236}">
                <a16:creationId xmlns:a16="http://schemas.microsoft.com/office/drawing/2014/main" id="{0EF935A8-134D-41E0-B72D-33D3A7ABD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2724213" y="-1927262"/>
            <a:ext cx="3313682" cy="43091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3,848,900+ Mobile Phone Stock Photos, Pictures &amp; Royalty-Free Images -  iStock | Smartphone, Cell phone icon, Cell phone in hand">
            <a:extLst>
              <a:ext uri="{FF2B5EF4-FFF2-40B4-BE49-F238E27FC236}">
                <a16:creationId xmlns:a16="http://schemas.microsoft.com/office/drawing/2014/main" id="{12347283-B846-4413-11EA-36172EB89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131265" y="-4601623"/>
            <a:ext cx="4267512" cy="45659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59,600+ Hand Holding Mobile Phone Stock Photos, Pictures ...">
            <a:extLst>
              <a:ext uri="{FF2B5EF4-FFF2-40B4-BE49-F238E27FC236}">
                <a16:creationId xmlns:a16="http://schemas.microsoft.com/office/drawing/2014/main" id="{C8F30BA3-BF46-AC22-E46C-3D41528B1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5" y="6777331"/>
            <a:ext cx="3688356" cy="36160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 Holding Phone Images - Free Download on Freepik">
            <a:extLst>
              <a:ext uri="{FF2B5EF4-FFF2-40B4-BE49-F238E27FC236}">
                <a16:creationId xmlns:a16="http://schemas.microsoft.com/office/drawing/2014/main" id="{5251070B-48BA-BBAE-C9ED-310C440604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2226" y="6853377"/>
            <a:ext cx="2798732" cy="39194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15,500+ Hand Holding Old Phone Stock Photos, Pictures &amp; Royalty-Free Images  - iStock | Hand holding old phone isolated">
            <a:extLst>
              <a:ext uri="{FF2B5EF4-FFF2-40B4-BE49-F238E27FC236}">
                <a16:creationId xmlns:a16="http://schemas.microsoft.com/office/drawing/2014/main" id="{D365A326-E6DC-8F58-0161-C0F67B77D9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5240707" y="-3068412"/>
            <a:ext cx="4106960" cy="273299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1,357,251 Mobile Phone Hand Images, Stock Photos, 3D objects, &amp; Vectors |  Shutterstock">
            <a:extLst>
              <a:ext uri="{FF2B5EF4-FFF2-40B4-BE49-F238E27FC236}">
                <a16:creationId xmlns:a16="http://schemas.microsoft.com/office/drawing/2014/main" id="{377DA846-7184-FB0F-FCC6-BF27999D125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7871"/>
          <a:stretch/>
        </p:blipFill>
        <p:spPr bwMode="auto">
          <a:xfrm rot="5400000">
            <a:off x="-120090" y="-1616067"/>
            <a:ext cx="3880259" cy="52753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79,644 Hand Holding Phone Stock Photos, High-Res Pictures, and Images -  Getty Images">
            <a:extLst>
              <a:ext uri="{FF2B5EF4-FFF2-40B4-BE49-F238E27FC236}">
                <a16:creationId xmlns:a16="http://schemas.microsoft.com/office/drawing/2014/main" id="{C2C37C58-F7BD-B008-53DE-AFD632425D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923" t="8930" r="42461" b="7516"/>
          <a:stretch/>
        </p:blipFill>
        <p:spPr bwMode="auto">
          <a:xfrm flipH="1">
            <a:off x="-2235200" y="3131633"/>
            <a:ext cx="1726374" cy="3247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3,399 02 Phone Stock Photos, High-Res Pictures, and Images - Getty Images">
            <a:extLst>
              <a:ext uri="{FF2B5EF4-FFF2-40B4-BE49-F238E27FC236}">
                <a16:creationId xmlns:a16="http://schemas.microsoft.com/office/drawing/2014/main" id="{562EABAC-FDEA-7E61-D729-31108A31D76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868" t="8504" r="29860" b="42192"/>
          <a:stretch/>
        </p:blipFill>
        <p:spPr bwMode="auto">
          <a:xfrm>
            <a:off x="12192000" y="4861290"/>
            <a:ext cx="3688357" cy="191604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81C2875-4E32-5601-DC05-912980F88F9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635" y="2443684"/>
            <a:ext cx="12195546" cy="4212810"/>
          </a:xfrm>
          <a:prstGeom prst="rect">
            <a:avLst/>
          </a:prstGeom>
        </p:spPr>
      </p:pic>
      <p:sp>
        <p:nvSpPr>
          <p:cNvPr id="7" name="TextBox 6">
            <a:extLst>
              <a:ext uri="{FF2B5EF4-FFF2-40B4-BE49-F238E27FC236}">
                <a16:creationId xmlns:a16="http://schemas.microsoft.com/office/drawing/2014/main" id="{C2A3B744-5BDB-2B13-2047-9907D0970954}"/>
              </a:ext>
            </a:extLst>
          </p:cNvPr>
          <p:cNvSpPr txBox="1"/>
          <p:nvPr/>
        </p:nvSpPr>
        <p:spPr>
          <a:xfrm>
            <a:off x="1885950" y="666750"/>
            <a:ext cx="1981200" cy="1077218"/>
          </a:xfrm>
          <a:prstGeom prst="rect">
            <a:avLst/>
          </a:prstGeom>
          <a:noFill/>
        </p:spPr>
        <p:txBody>
          <a:bodyPr wrap="square" rtlCol="0">
            <a:spAutoFit/>
          </a:bodyPr>
          <a:lstStyle/>
          <a:p>
            <a:pPr algn="ctr"/>
            <a:r>
              <a:rPr lang="en-GB" sz="3200" dirty="0">
                <a:latin typeface="Bahnschrift Condensed" panose="020B0502040204020203" pitchFamily="34" charset="0"/>
              </a:rPr>
              <a:t>Images  &amp; Fake news</a:t>
            </a:r>
          </a:p>
        </p:txBody>
      </p:sp>
      <p:pic>
        <p:nvPicPr>
          <p:cNvPr id="8" name="Picture 7">
            <a:extLst>
              <a:ext uri="{FF2B5EF4-FFF2-40B4-BE49-F238E27FC236}">
                <a16:creationId xmlns:a16="http://schemas.microsoft.com/office/drawing/2014/main" id="{8759524E-CA28-4677-4B9F-1EBB9721FCE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05913" y="4159493"/>
            <a:ext cx="2220164" cy="1680124"/>
          </a:xfrm>
          <a:prstGeom prst="rect">
            <a:avLst/>
          </a:prstGeom>
        </p:spPr>
      </p:pic>
      <p:pic>
        <p:nvPicPr>
          <p:cNvPr id="9" name="Picture 8">
            <a:extLst>
              <a:ext uri="{FF2B5EF4-FFF2-40B4-BE49-F238E27FC236}">
                <a16:creationId xmlns:a16="http://schemas.microsoft.com/office/drawing/2014/main" id="{B07EE2B5-D63A-8600-D970-1BF21319D56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180310" y="3367156"/>
            <a:ext cx="1727917" cy="2217845"/>
          </a:xfrm>
          <a:prstGeom prst="rect">
            <a:avLst/>
          </a:prstGeom>
        </p:spPr>
      </p:pic>
      <p:pic>
        <p:nvPicPr>
          <p:cNvPr id="10" name="Picture 9">
            <a:extLst>
              <a:ext uri="{FF2B5EF4-FFF2-40B4-BE49-F238E27FC236}">
                <a16:creationId xmlns:a16="http://schemas.microsoft.com/office/drawing/2014/main" id="{5E4D4681-3326-B415-9CC6-3B5735922358}"/>
              </a:ext>
            </a:extLst>
          </p:cNvPr>
          <p:cNvPicPr>
            <a:picLocks noChangeAspect="1"/>
          </p:cNvPicPr>
          <p:nvPr/>
        </p:nvPicPr>
        <p:blipFill>
          <a:blip r:embed="rId14"/>
          <a:stretch>
            <a:fillRect/>
          </a:stretch>
        </p:blipFill>
        <p:spPr>
          <a:xfrm>
            <a:off x="14254303" y="-536333"/>
            <a:ext cx="3252107" cy="2280301"/>
          </a:xfrm>
          <a:prstGeom prst="rect">
            <a:avLst/>
          </a:prstGeom>
        </p:spPr>
      </p:pic>
      <p:pic>
        <p:nvPicPr>
          <p:cNvPr id="3" name="Picture 2">
            <a:extLst>
              <a:ext uri="{FF2B5EF4-FFF2-40B4-BE49-F238E27FC236}">
                <a16:creationId xmlns:a16="http://schemas.microsoft.com/office/drawing/2014/main" id="{16413E58-55B9-2426-4B09-6201B43D90A0}"/>
              </a:ext>
            </a:extLst>
          </p:cNvPr>
          <p:cNvPicPr>
            <a:picLocks noChangeAspect="1"/>
          </p:cNvPicPr>
          <p:nvPr/>
        </p:nvPicPr>
        <p:blipFill>
          <a:blip r:embed="rId15"/>
          <a:stretch>
            <a:fillRect/>
          </a:stretch>
        </p:blipFill>
        <p:spPr>
          <a:xfrm>
            <a:off x="6236765" y="-2285738"/>
            <a:ext cx="2767311" cy="2225991"/>
          </a:xfrm>
          <a:prstGeom prst="rect">
            <a:avLst/>
          </a:prstGeom>
        </p:spPr>
      </p:pic>
    </p:spTree>
    <p:extLst>
      <p:ext uri="{BB962C8B-B14F-4D97-AF65-F5344CB8AC3E}">
        <p14:creationId xmlns:p14="http://schemas.microsoft.com/office/powerpoint/2010/main" val="1316644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nd holding smart phone with blank screen - IOsteopath">
            <a:extLst>
              <a:ext uri="{FF2B5EF4-FFF2-40B4-BE49-F238E27FC236}">
                <a16:creationId xmlns:a16="http://schemas.microsoft.com/office/drawing/2014/main" id="{0EF935A8-134D-41E0-B72D-33D3A7ABD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2724213" y="-1927262"/>
            <a:ext cx="3313682" cy="43091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3,848,900+ Mobile Phone Stock Photos, Pictures &amp; Royalty-Free Images -  iStock | Smartphone, Cell phone icon, Cell phone in hand">
            <a:extLst>
              <a:ext uri="{FF2B5EF4-FFF2-40B4-BE49-F238E27FC236}">
                <a16:creationId xmlns:a16="http://schemas.microsoft.com/office/drawing/2014/main" id="{12347283-B846-4413-11EA-36172EB89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131265" y="-4601623"/>
            <a:ext cx="4267512" cy="45659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59,600+ Hand Holding Mobile Phone Stock Photos, Pictures ...">
            <a:extLst>
              <a:ext uri="{FF2B5EF4-FFF2-40B4-BE49-F238E27FC236}">
                <a16:creationId xmlns:a16="http://schemas.microsoft.com/office/drawing/2014/main" id="{C8F30BA3-BF46-AC22-E46C-3D41528B1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5" y="6777331"/>
            <a:ext cx="3688356" cy="36160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 Holding Phone Images - Free Download on Freepik">
            <a:extLst>
              <a:ext uri="{FF2B5EF4-FFF2-40B4-BE49-F238E27FC236}">
                <a16:creationId xmlns:a16="http://schemas.microsoft.com/office/drawing/2014/main" id="{5251070B-48BA-BBAE-C9ED-310C440604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2226" y="6853377"/>
            <a:ext cx="2798732" cy="39194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15,500+ Hand Holding Old Phone Stock Photos, Pictures &amp; Royalty-Free Images  - iStock | Hand holding old phone isolated">
            <a:extLst>
              <a:ext uri="{FF2B5EF4-FFF2-40B4-BE49-F238E27FC236}">
                <a16:creationId xmlns:a16="http://schemas.microsoft.com/office/drawing/2014/main" id="{D365A326-E6DC-8F58-0161-C0F67B77D9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5240707" y="-3068412"/>
            <a:ext cx="4106960" cy="273299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1,357,251 Mobile Phone Hand Images, Stock Photos, 3D objects, &amp; Vectors |  Shutterstock">
            <a:extLst>
              <a:ext uri="{FF2B5EF4-FFF2-40B4-BE49-F238E27FC236}">
                <a16:creationId xmlns:a16="http://schemas.microsoft.com/office/drawing/2014/main" id="{377DA846-7184-FB0F-FCC6-BF27999D125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7871"/>
          <a:stretch/>
        </p:blipFill>
        <p:spPr bwMode="auto">
          <a:xfrm rot="5400000">
            <a:off x="-120090" y="-1616067"/>
            <a:ext cx="3880259" cy="52753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79,644 Hand Holding Phone Stock Photos, High-Res Pictures, and Images -  Getty Images">
            <a:extLst>
              <a:ext uri="{FF2B5EF4-FFF2-40B4-BE49-F238E27FC236}">
                <a16:creationId xmlns:a16="http://schemas.microsoft.com/office/drawing/2014/main" id="{C2C37C58-F7BD-B008-53DE-AFD632425D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923" t="8930" r="42461" b="7516"/>
          <a:stretch/>
        </p:blipFill>
        <p:spPr bwMode="auto">
          <a:xfrm flipH="1">
            <a:off x="-2235200" y="3131633"/>
            <a:ext cx="1726374" cy="3247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3,399 02 Phone Stock Photos, High-Res Pictures, and Images - Getty Images">
            <a:extLst>
              <a:ext uri="{FF2B5EF4-FFF2-40B4-BE49-F238E27FC236}">
                <a16:creationId xmlns:a16="http://schemas.microsoft.com/office/drawing/2014/main" id="{562EABAC-FDEA-7E61-D729-31108A31D76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868" t="8504" r="29860" b="42192"/>
          <a:stretch/>
        </p:blipFill>
        <p:spPr bwMode="auto">
          <a:xfrm>
            <a:off x="12192000" y="4861290"/>
            <a:ext cx="3688357" cy="191604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81C2875-4E32-5601-DC05-912980F88F9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635" y="2443684"/>
            <a:ext cx="12195546" cy="4212810"/>
          </a:xfrm>
          <a:prstGeom prst="rect">
            <a:avLst/>
          </a:prstGeom>
        </p:spPr>
      </p:pic>
      <p:pic>
        <p:nvPicPr>
          <p:cNvPr id="4" name="Picture 3">
            <a:extLst>
              <a:ext uri="{FF2B5EF4-FFF2-40B4-BE49-F238E27FC236}">
                <a16:creationId xmlns:a16="http://schemas.microsoft.com/office/drawing/2014/main" id="{5CDFA030-5719-8214-A91B-2471A23ECF1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6490" y="2149234"/>
            <a:ext cx="6080155" cy="4601198"/>
          </a:xfrm>
          <a:prstGeom prst="rect">
            <a:avLst/>
          </a:prstGeom>
        </p:spPr>
      </p:pic>
      <p:pic>
        <p:nvPicPr>
          <p:cNvPr id="6" name="Picture 5">
            <a:extLst>
              <a:ext uri="{FF2B5EF4-FFF2-40B4-BE49-F238E27FC236}">
                <a16:creationId xmlns:a16="http://schemas.microsoft.com/office/drawing/2014/main" id="{0A16BC6B-0F29-63FC-01C5-5F35F4889AB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10350" y="202261"/>
            <a:ext cx="5028477" cy="6454234"/>
          </a:xfrm>
          <a:prstGeom prst="rect">
            <a:avLst/>
          </a:prstGeom>
        </p:spPr>
      </p:pic>
      <p:sp>
        <p:nvSpPr>
          <p:cNvPr id="3" name="TextBox 2">
            <a:extLst>
              <a:ext uri="{FF2B5EF4-FFF2-40B4-BE49-F238E27FC236}">
                <a16:creationId xmlns:a16="http://schemas.microsoft.com/office/drawing/2014/main" id="{DB824CEA-4221-DE4C-BC9F-6552F8AD7390}"/>
              </a:ext>
            </a:extLst>
          </p:cNvPr>
          <p:cNvSpPr txBox="1"/>
          <p:nvPr/>
        </p:nvSpPr>
        <p:spPr>
          <a:xfrm>
            <a:off x="1885950" y="666750"/>
            <a:ext cx="1981200" cy="1077218"/>
          </a:xfrm>
          <a:prstGeom prst="rect">
            <a:avLst/>
          </a:prstGeom>
          <a:noFill/>
        </p:spPr>
        <p:txBody>
          <a:bodyPr wrap="square" rtlCol="0">
            <a:spAutoFit/>
          </a:bodyPr>
          <a:lstStyle/>
          <a:p>
            <a:pPr algn="ctr"/>
            <a:r>
              <a:rPr lang="en-GB" sz="3200" dirty="0">
                <a:latin typeface="Bahnschrift Condensed" panose="020B0502040204020203" pitchFamily="34" charset="0"/>
              </a:rPr>
              <a:t>Images  &amp; Fake news</a:t>
            </a:r>
          </a:p>
        </p:txBody>
      </p:sp>
      <p:sp>
        <p:nvSpPr>
          <p:cNvPr id="5" name="TextBox 4">
            <a:extLst>
              <a:ext uri="{FF2B5EF4-FFF2-40B4-BE49-F238E27FC236}">
                <a16:creationId xmlns:a16="http://schemas.microsoft.com/office/drawing/2014/main" id="{FB25D6F8-7DEF-4A52-F80B-D9E173EC2553}"/>
              </a:ext>
            </a:extLst>
          </p:cNvPr>
          <p:cNvSpPr txBox="1"/>
          <p:nvPr/>
        </p:nvSpPr>
        <p:spPr>
          <a:xfrm>
            <a:off x="6011467" y="7785271"/>
            <a:ext cx="2000250" cy="1938992"/>
          </a:xfrm>
          <a:prstGeom prst="rect">
            <a:avLst/>
          </a:prstGeom>
          <a:noFill/>
        </p:spPr>
        <p:txBody>
          <a:bodyPr wrap="square" rtlCol="0">
            <a:spAutoFit/>
          </a:bodyPr>
          <a:lstStyle/>
          <a:p>
            <a:pPr algn="ctr"/>
            <a:r>
              <a:rPr lang="en-GB" sz="1200" b="1" dirty="0">
                <a:latin typeface="Bahnschrift Condensed" panose="020B0502040204020203" pitchFamily="34" charset="0"/>
              </a:rPr>
              <a:t>DATA </a:t>
            </a:r>
          </a:p>
          <a:p>
            <a:pPr algn="ctr"/>
            <a:r>
              <a:rPr lang="en-GB" sz="1200" b="1" dirty="0">
                <a:latin typeface="Bahnschrift Condensed" panose="020B0502040204020203" pitchFamily="34" charset="0"/>
              </a:rPr>
              <a:t>TRANSFORMATION</a:t>
            </a:r>
          </a:p>
          <a:p>
            <a:pPr algn="ctr"/>
            <a:endParaRPr lang="en-GB" sz="1200" dirty="0">
              <a:latin typeface="Bahnschrift Condensed" panose="020B0502040204020203" pitchFamily="34" charset="0"/>
            </a:endParaRPr>
          </a:p>
          <a:p>
            <a:pPr algn="ctr"/>
            <a:r>
              <a:rPr lang="en-GB" sz="1200" dirty="0">
                <a:latin typeface="Bahnschrift Condensed" panose="020B0502040204020203" pitchFamily="34" charset="0"/>
              </a:rPr>
              <a:t>Get Dummies</a:t>
            </a:r>
          </a:p>
          <a:p>
            <a:pPr algn="ctr"/>
            <a:r>
              <a:rPr lang="en-GB" sz="1200" dirty="0">
                <a:latin typeface="Bahnschrift Condensed" panose="020B0502040204020203" pitchFamily="34" charset="0"/>
              </a:rPr>
              <a:t>Vectorized</a:t>
            </a:r>
          </a:p>
          <a:p>
            <a:pPr algn="ctr"/>
            <a:endParaRPr lang="en-GB" sz="1200" dirty="0">
              <a:latin typeface="Bahnschrift Condensed" panose="020B0502040204020203" pitchFamily="34" charset="0"/>
            </a:endParaRPr>
          </a:p>
          <a:p>
            <a:pPr algn="ctr"/>
            <a:r>
              <a:rPr lang="en-GB" sz="1200" dirty="0">
                <a:latin typeface="Bahnschrift Condensed" panose="020B0502040204020203" pitchFamily="34" charset="0"/>
              </a:rPr>
              <a:t>Label Encoder</a:t>
            </a:r>
          </a:p>
          <a:p>
            <a:pPr algn="ctr"/>
            <a:r>
              <a:rPr lang="en-GB" sz="1200" dirty="0">
                <a:latin typeface="Bahnschrift Condensed" panose="020B0502040204020203" pitchFamily="34" charset="0"/>
              </a:rPr>
              <a:t>Tokenization</a:t>
            </a:r>
          </a:p>
          <a:p>
            <a:pPr algn="ctr"/>
            <a:endParaRPr lang="en-GB" sz="1200" dirty="0">
              <a:latin typeface="Bahnschrift Condensed" panose="020B0502040204020203" pitchFamily="34" charset="0"/>
            </a:endParaRPr>
          </a:p>
          <a:p>
            <a:pPr algn="ctr"/>
            <a:endParaRPr lang="en-GB" sz="1200" dirty="0">
              <a:latin typeface="Bahnschrift Condensed" panose="020B0502040204020203" pitchFamily="34" charset="0"/>
            </a:endParaRPr>
          </a:p>
        </p:txBody>
      </p:sp>
    </p:spTree>
    <p:extLst>
      <p:ext uri="{BB962C8B-B14F-4D97-AF65-F5344CB8AC3E}">
        <p14:creationId xmlns:p14="http://schemas.microsoft.com/office/powerpoint/2010/main" val="4101915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nd holding smart phone with blank screen - IOsteopath">
            <a:extLst>
              <a:ext uri="{FF2B5EF4-FFF2-40B4-BE49-F238E27FC236}">
                <a16:creationId xmlns:a16="http://schemas.microsoft.com/office/drawing/2014/main" id="{0EF935A8-134D-41E0-B72D-33D3A7ABD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96035" y="1858745"/>
            <a:ext cx="3844334" cy="499925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3,848,900+ Mobile Phone Stock Photos, Pictures &amp; Royalty-Free Images -  iStock | Smartphone, Cell phone icon, Cell phone in hand">
            <a:extLst>
              <a:ext uri="{FF2B5EF4-FFF2-40B4-BE49-F238E27FC236}">
                <a16:creationId xmlns:a16="http://schemas.microsoft.com/office/drawing/2014/main" id="{12347283-B846-4413-11EA-36172EB89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306219" y="-4606943"/>
            <a:ext cx="4267512" cy="45659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59,600+ Hand Holding Mobile Phone Stock Photos, Pictures ...">
            <a:extLst>
              <a:ext uri="{FF2B5EF4-FFF2-40B4-BE49-F238E27FC236}">
                <a16:creationId xmlns:a16="http://schemas.microsoft.com/office/drawing/2014/main" id="{C8F30BA3-BF46-AC22-E46C-3D41528B1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0508" y="3241964"/>
            <a:ext cx="3688356" cy="36160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 Holding Phone Images - Free Download on Freepik">
            <a:extLst>
              <a:ext uri="{FF2B5EF4-FFF2-40B4-BE49-F238E27FC236}">
                <a16:creationId xmlns:a16="http://schemas.microsoft.com/office/drawing/2014/main" id="{5251070B-48BA-BBAE-C9ED-310C440604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3230" y="-372582"/>
            <a:ext cx="5161988" cy="72290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15,500+ Hand Holding Old Phone Stock Photos, Pictures &amp; Royalty-Free Images  - iStock | Hand holding old phone isolated">
            <a:extLst>
              <a:ext uri="{FF2B5EF4-FFF2-40B4-BE49-F238E27FC236}">
                <a16:creationId xmlns:a16="http://schemas.microsoft.com/office/drawing/2014/main" id="{D365A326-E6DC-8F58-0161-C0F67B77D9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6403664" y="-2732998"/>
            <a:ext cx="4106960" cy="273299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1,357,251 Mobile Phone Hand Images, Stock Photos, 3D objects, &amp; Vectors |  Shutterstock">
            <a:extLst>
              <a:ext uri="{FF2B5EF4-FFF2-40B4-BE49-F238E27FC236}">
                <a16:creationId xmlns:a16="http://schemas.microsoft.com/office/drawing/2014/main" id="{377DA846-7184-FB0F-FCC6-BF27999D125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7871"/>
          <a:stretch/>
        </p:blipFill>
        <p:spPr bwMode="auto">
          <a:xfrm rot="5400000">
            <a:off x="-2833557" y="-392396"/>
            <a:ext cx="2182816" cy="29676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17DD244-2F3D-9EBC-75AD-8BA6A7845434}"/>
              </a:ext>
            </a:extLst>
          </p:cNvPr>
          <p:cNvPicPr>
            <a:picLocks noChangeAspect="1"/>
          </p:cNvPicPr>
          <p:nvPr/>
        </p:nvPicPr>
        <p:blipFill>
          <a:blip r:embed="rId9"/>
          <a:stretch>
            <a:fillRect/>
          </a:stretch>
        </p:blipFill>
        <p:spPr>
          <a:xfrm>
            <a:off x="5337614" y="7603417"/>
            <a:ext cx="4556610" cy="3194988"/>
          </a:xfrm>
          <a:prstGeom prst="rect">
            <a:avLst/>
          </a:prstGeom>
        </p:spPr>
      </p:pic>
      <p:sp>
        <p:nvSpPr>
          <p:cNvPr id="3" name="TextBox 2">
            <a:extLst>
              <a:ext uri="{FF2B5EF4-FFF2-40B4-BE49-F238E27FC236}">
                <a16:creationId xmlns:a16="http://schemas.microsoft.com/office/drawing/2014/main" id="{2F8853B8-D3A0-07B9-1936-294FB00DC57D}"/>
              </a:ext>
            </a:extLst>
          </p:cNvPr>
          <p:cNvSpPr txBox="1"/>
          <p:nvPr/>
        </p:nvSpPr>
        <p:spPr>
          <a:xfrm>
            <a:off x="-2845005" y="4358372"/>
            <a:ext cx="1695450" cy="1200329"/>
          </a:xfrm>
          <a:prstGeom prst="rect">
            <a:avLst/>
          </a:prstGeom>
          <a:noFill/>
        </p:spPr>
        <p:txBody>
          <a:bodyPr wrap="square" rtlCol="0">
            <a:spAutoFit/>
          </a:bodyPr>
          <a:lstStyle/>
          <a:p>
            <a:pPr algn="ctr"/>
            <a:r>
              <a:rPr lang="en-GB" sz="2400" dirty="0">
                <a:latin typeface="Bahnschrift SemiLight" panose="020B0502040204020203" pitchFamily="34" charset="0"/>
              </a:rPr>
              <a:t>A </a:t>
            </a:r>
          </a:p>
          <a:p>
            <a:pPr algn="ctr"/>
            <a:r>
              <a:rPr lang="en-GB" sz="2400" dirty="0">
                <a:latin typeface="Bahnschrift SemiLight" panose="020B0502040204020203" pitchFamily="34" charset="0"/>
              </a:rPr>
              <a:t>load </a:t>
            </a:r>
          </a:p>
          <a:p>
            <a:pPr algn="ctr"/>
            <a:r>
              <a:rPr lang="en-GB" sz="2400" dirty="0">
                <a:latin typeface="Bahnschrift SemiLight" panose="020B0502040204020203" pitchFamily="34" charset="0"/>
              </a:rPr>
              <a:t>of BS</a:t>
            </a:r>
          </a:p>
        </p:txBody>
      </p:sp>
      <p:sp>
        <p:nvSpPr>
          <p:cNvPr id="6" name="TextBox 5">
            <a:extLst>
              <a:ext uri="{FF2B5EF4-FFF2-40B4-BE49-F238E27FC236}">
                <a16:creationId xmlns:a16="http://schemas.microsoft.com/office/drawing/2014/main" id="{E5379B56-C7E2-28F5-F309-927AFE7D083D}"/>
              </a:ext>
            </a:extLst>
          </p:cNvPr>
          <p:cNvSpPr txBox="1"/>
          <p:nvPr/>
        </p:nvSpPr>
        <p:spPr>
          <a:xfrm>
            <a:off x="-2153352" y="813662"/>
            <a:ext cx="1981200" cy="707886"/>
          </a:xfrm>
          <a:prstGeom prst="rect">
            <a:avLst/>
          </a:prstGeom>
          <a:noFill/>
        </p:spPr>
        <p:txBody>
          <a:bodyPr wrap="square" rtlCol="0">
            <a:spAutoFit/>
          </a:bodyPr>
          <a:lstStyle/>
          <a:p>
            <a:pPr algn="ctr"/>
            <a:r>
              <a:rPr lang="en-GB" sz="2000" dirty="0">
                <a:latin typeface="Bahnschrift Condensed" panose="020B0502040204020203" pitchFamily="34" charset="0"/>
              </a:rPr>
              <a:t>Images  &amp; </a:t>
            </a:r>
          </a:p>
          <a:p>
            <a:pPr algn="ctr"/>
            <a:r>
              <a:rPr lang="en-GB" sz="2000" dirty="0">
                <a:latin typeface="Bahnschrift Condensed" panose="020B0502040204020203" pitchFamily="34" charset="0"/>
              </a:rPr>
              <a:t>Fake news</a:t>
            </a:r>
          </a:p>
        </p:txBody>
      </p:sp>
      <p:sp>
        <p:nvSpPr>
          <p:cNvPr id="7" name="TextBox 6">
            <a:extLst>
              <a:ext uri="{FF2B5EF4-FFF2-40B4-BE49-F238E27FC236}">
                <a16:creationId xmlns:a16="http://schemas.microsoft.com/office/drawing/2014/main" id="{48C1D1DD-AEEE-7606-7C82-8D591CEE3498}"/>
              </a:ext>
            </a:extLst>
          </p:cNvPr>
          <p:cNvSpPr txBox="1"/>
          <p:nvPr/>
        </p:nvSpPr>
        <p:spPr>
          <a:xfrm>
            <a:off x="8782050" y="670706"/>
            <a:ext cx="2000250" cy="3785652"/>
          </a:xfrm>
          <a:prstGeom prst="rect">
            <a:avLst/>
          </a:prstGeom>
          <a:noFill/>
        </p:spPr>
        <p:txBody>
          <a:bodyPr wrap="square" rtlCol="0">
            <a:spAutoFit/>
          </a:bodyPr>
          <a:lstStyle/>
          <a:p>
            <a:pPr algn="ctr"/>
            <a:r>
              <a:rPr lang="en-GB" sz="2400" b="1" dirty="0">
                <a:latin typeface="Bahnschrift Condensed" panose="020B0502040204020203" pitchFamily="34" charset="0"/>
              </a:rPr>
              <a:t>DATA TRANSFORMATION</a:t>
            </a:r>
          </a:p>
          <a:p>
            <a:pPr algn="ctr"/>
            <a:endParaRPr lang="en-GB" sz="2400" dirty="0">
              <a:latin typeface="Bahnschrift Condensed" panose="020B0502040204020203" pitchFamily="34" charset="0"/>
            </a:endParaRPr>
          </a:p>
          <a:p>
            <a:pPr algn="ctr"/>
            <a:r>
              <a:rPr lang="en-GB" sz="2400" dirty="0">
                <a:latin typeface="Bahnschrift Condensed" panose="020B0502040204020203" pitchFamily="34" charset="0"/>
              </a:rPr>
              <a:t>Get Dummies</a:t>
            </a:r>
          </a:p>
          <a:p>
            <a:pPr algn="ctr"/>
            <a:r>
              <a:rPr lang="en-GB" sz="2400" dirty="0">
                <a:latin typeface="Bahnschrift Condensed" panose="020B0502040204020203" pitchFamily="34" charset="0"/>
              </a:rPr>
              <a:t>Vectorized</a:t>
            </a:r>
          </a:p>
          <a:p>
            <a:pPr algn="ctr"/>
            <a:endParaRPr lang="en-GB" sz="2400" dirty="0">
              <a:latin typeface="Bahnschrift Condensed" panose="020B0502040204020203" pitchFamily="34" charset="0"/>
            </a:endParaRPr>
          </a:p>
          <a:p>
            <a:pPr algn="ctr"/>
            <a:r>
              <a:rPr lang="en-GB" sz="2400" dirty="0">
                <a:latin typeface="Bahnschrift Condensed" panose="020B0502040204020203" pitchFamily="34" charset="0"/>
              </a:rPr>
              <a:t>Label Encoder</a:t>
            </a:r>
          </a:p>
          <a:p>
            <a:pPr algn="ctr"/>
            <a:r>
              <a:rPr lang="en-GB" sz="2400" dirty="0">
                <a:latin typeface="Bahnschrift Condensed" panose="020B0502040204020203" pitchFamily="34" charset="0"/>
              </a:rPr>
              <a:t>Tokenization</a:t>
            </a:r>
          </a:p>
          <a:p>
            <a:pPr algn="ctr"/>
            <a:endParaRPr lang="en-GB" sz="2400" dirty="0">
              <a:latin typeface="Bahnschrift Condensed" panose="020B0502040204020203" pitchFamily="34" charset="0"/>
            </a:endParaRPr>
          </a:p>
          <a:p>
            <a:pPr algn="ctr"/>
            <a:endParaRPr lang="en-GB" sz="2400" dirty="0">
              <a:latin typeface="Bahnschrift Condensed" panose="020B0502040204020203" pitchFamily="34" charset="0"/>
            </a:endParaRPr>
          </a:p>
        </p:txBody>
      </p:sp>
      <p:sp>
        <p:nvSpPr>
          <p:cNvPr id="8" name="TextBox 7">
            <a:extLst>
              <a:ext uri="{FF2B5EF4-FFF2-40B4-BE49-F238E27FC236}">
                <a16:creationId xmlns:a16="http://schemas.microsoft.com/office/drawing/2014/main" id="{51BDBA29-E435-BB13-16C0-7DEC17151BE9}"/>
              </a:ext>
            </a:extLst>
          </p:cNvPr>
          <p:cNvSpPr txBox="1"/>
          <p:nvPr/>
        </p:nvSpPr>
        <p:spPr>
          <a:xfrm>
            <a:off x="679389" y="1000896"/>
            <a:ext cx="8398763" cy="5386090"/>
          </a:xfrm>
          <a:prstGeom prst="rect">
            <a:avLst/>
          </a:prstGeom>
          <a:noFill/>
        </p:spPr>
        <p:txBody>
          <a:bodyPr wrap="square" rtlCol="0">
            <a:spAutoFit/>
          </a:bodyPr>
          <a:lstStyle/>
          <a:p>
            <a:r>
              <a:rPr lang="en-GB" sz="2800" b="0" dirty="0">
                <a:effectLst/>
                <a:latin typeface="Bahnschrift Condensed" panose="020B0502040204020203" pitchFamily="34" charset="0"/>
              </a:rPr>
              <a:t># Get Dummies</a:t>
            </a:r>
          </a:p>
          <a:p>
            <a:r>
              <a:rPr lang="en-GB" sz="2800" b="0" dirty="0">
                <a:effectLst/>
                <a:latin typeface="Bahnschrift Condensed" panose="020B0502040204020203" pitchFamily="34" charset="0"/>
              </a:rPr>
              <a:t>Numerical data</a:t>
            </a:r>
          </a:p>
          <a:p>
            <a:endParaRPr lang="en-GB" sz="2800" dirty="0">
              <a:latin typeface="Bahnschrift Condensed" panose="020B0502040204020203" pitchFamily="34" charset="0"/>
            </a:endParaRPr>
          </a:p>
          <a:p>
            <a:r>
              <a:rPr lang="en-GB" sz="2800" b="0" dirty="0">
                <a:effectLst/>
                <a:latin typeface="Bahnschrift Condensed" panose="020B0502040204020203" pitchFamily="34" charset="0"/>
              </a:rPr>
              <a:t># Vectorizing and applying TF-IDF</a:t>
            </a:r>
          </a:p>
          <a:p>
            <a:r>
              <a:rPr lang="en-GB" sz="2800" b="0" dirty="0">
                <a:effectLst/>
                <a:latin typeface="Bahnschrift Condensed" panose="020B0502040204020203" pitchFamily="34" charset="0"/>
              </a:rPr>
              <a:t>Data Relationship</a:t>
            </a:r>
          </a:p>
          <a:p>
            <a:endParaRPr lang="en-GB" sz="2800" b="0" dirty="0">
              <a:effectLst/>
              <a:latin typeface="Bahnschrift Condensed" panose="020B0502040204020203" pitchFamily="34" charset="0"/>
            </a:endParaRPr>
          </a:p>
          <a:p>
            <a:r>
              <a:rPr lang="en-GB" sz="2800" b="0" dirty="0">
                <a:effectLst/>
                <a:latin typeface="Bahnschrift Condensed" panose="020B0502040204020203" pitchFamily="34" charset="0"/>
              </a:rPr>
              <a:t># Label Encoder</a:t>
            </a:r>
          </a:p>
          <a:p>
            <a:r>
              <a:rPr lang="en-GB" sz="2800" dirty="0">
                <a:latin typeface="Bahnschrift Condensed" panose="020B0502040204020203" pitchFamily="34" charset="0"/>
              </a:rPr>
              <a:t>Numerical forms</a:t>
            </a:r>
          </a:p>
          <a:p>
            <a:endParaRPr lang="en-GB" sz="2800" dirty="0">
              <a:latin typeface="Bahnschrift Condensed" panose="020B0502040204020203" pitchFamily="34" charset="0"/>
            </a:endParaRPr>
          </a:p>
          <a:p>
            <a:r>
              <a:rPr lang="en-GB" sz="2800" b="0" dirty="0">
                <a:effectLst/>
                <a:latin typeface="Bahnschrift Condensed" panose="020B0502040204020203" pitchFamily="34" charset="0"/>
              </a:rPr>
              <a:t># Bert Tokenizer</a:t>
            </a:r>
          </a:p>
          <a:p>
            <a:r>
              <a:rPr lang="en-GB" sz="2800" b="0" dirty="0">
                <a:effectLst/>
                <a:latin typeface="Bahnschrift Condensed" panose="020B0502040204020203" pitchFamily="34" charset="0"/>
              </a:rPr>
              <a:t>Patterns and Relationships</a:t>
            </a:r>
            <a:endParaRPr lang="en-GB" sz="2800" b="0" dirty="0">
              <a:solidFill>
                <a:srgbClr val="000000"/>
              </a:solidFill>
              <a:effectLst/>
              <a:latin typeface="Bahnschrift Condensed" panose="020B0502040204020203" pitchFamily="34" charset="0"/>
            </a:endParaRPr>
          </a:p>
          <a:p>
            <a:endParaRPr lang="en-GB" b="0" dirty="0">
              <a:solidFill>
                <a:srgbClr val="000000"/>
              </a:solidFill>
              <a:effectLst/>
              <a:latin typeface="Courier New" panose="02070309020205020404" pitchFamily="49" charset="0"/>
            </a:endParaRPr>
          </a:p>
          <a:p>
            <a:endParaRPr lang="en-GB" dirty="0"/>
          </a:p>
        </p:txBody>
      </p:sp>
      <p:sp>
        <p:nvSpPr>
          <p:cNvPr id="9" name="TextBox 8">
            <a:extLst>
              <a:ext uri="{FF2B5EF4-FFF2-40B4-BE49-F238E27FC236}">
                <a16:creationId xmlns:a16="http://schemas.microsoft.com/office/drawing/2014/main" id="{65131577-A937-D1E0-F860-51FCF7D50E66}"/>
              </a:ext>
            </a:extLst>
          </p:cNvPr>
          <p:cNvSpPr txBox="1"/>
          <p:nvPr/>
        </p:nvSpPr>
        <p:spPr>
          <a:xfrm rot="21378783">
            <a:off x="7884282" y="-1883234"/>
            <a:ext cx="1446419" cy="2092881"/>
          </a:xfrm>
          <a:prstGeom prst="rect">
            <a:avLst/>
          </a:prstGeom>
          <a:noFill/>
        </p:spPr>
        <p:txBody>
          <a:bodyPr wrap="square" rtlCol="0">
            <a:spAutoFit/>
          </a:bodyPr>
          <a:lstStyle/>
          <a:p>
            <a:pPr algn="ctr"/>
            <a:r>
              <a:rPr lang="en-GB" sz="1000" dirty="0"/>
              <a:t>MODELS</a:t>
            </a:r>
          </a:p>
          <a:p>
            <a:pPr algn="ctr"/>
            <a:endParaRPr lang="en-GB" sz="1000" dirty="0"/>
          </a:p>
          <a:p>
            <a:pPr algn="ctr"/>
            <a:r>
              <a:rPr lang="en-GB" sz="1000" dirty="0"/>
              <a:t>LR - 71%</a:t>
            </a:r>
          </a:p>
          <a:p>
            <a:pPr algn="ctr"/>
            <a:endParaRPr lang="en-GB" sz="1000" dirty="0"/>
          </a:p>
          <a:p>
            <a:pPr algn="ctr"/>
            <a:r>
              <a:rPr lang="en-GB" sz="1000" dirty="0"/>
              <a:t>DT - 75%</a:t>
            </a:r>
          </a:p>
          <a:p>
            <a:pPr algn="ctr"/>
            <a:endParaRPr lang="en-GB" sz="1000" dirty="0"/>
          </a:p>
          <a:p>
            <a:pPr algn="ctr"/>
            <a:r>
              <a:rPr lang="en-GB" sz="1000" dirty="0"/>
              <a:t>GBC - 80%</a:t>
            </a:r>
          </a:p>
          <a:p>
            <a:pPr algn="ctr"/>
            <a:endParaRPr lang="en-GB" sz="1000" dirty="0"/>
          </a:p>
          <a:p>
            <a:pPr algn="ctr"/>
            <a:r>
              <a:rPr lang="en-GB" sz="1000" dirty="0"/>
              <a:t>RF - 77%</a:t>
            </a:r>
          </a:p>
          <a:p>
            <a:pPr algn="ctr"/>
            <a:endParaRPr lang="en-GB" sz="1000" dirty="0"/>
          </a:p>
          <a:p>
            <a:pPr algn="ctr"/>
            <a:endParaRPr lang="en-GB" sz="1000" dirty="0"/>
          </a:p>
          <a:p>
            <a:pPr algn="ctr"/>
            <a:endParaRPr lang="en-GB" sz="1000" dirty="0"/>
          </a:p>
          <a:p>
            <a:endParaRPr lang="en-GB" sz="1000" dirty="0"/>
          </a:p>
        </p:txBody>
      </p:sp>
    </p:spTree>
    <p:extLst>
      <p:ext uri="{BB962C8B-B14F-4D97-AF65-F5344CB8AC3E}">
        <p14:creationId xmlns:p14="http://schemas.microsoft.com/office/powerpoint/2010/main" val="3590483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nd holding smart phone with blank screen - IOsteopath">
            <a:extLst>
              <a:ext uri="{FF2B5EF4-FFF2-40B4-BE49-F238E27FC236}">
                <a16:creationId xmlns:a16="http://schemas.microsoft.com/office/drawing/2014/main" id="{0EF935A8-134D-41E0-B72D-33D3A7ABD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2724213" y="-1927262"/>
            <a:ext cx="3313682" cy="43091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3,848,900+ Mobile Phone Stock Photos, Pictures &amp; Royalty-Free Images -  iStock | Smartphone, Cell phone icon, Cell phone in hand">
            <a:extLst>
              <a:ext uri="{FF2B5EF4-FFF2-40B4-BE49-F238E27FC236}">
                <a16:creationId xmlns:a16="http://schemas.microsoft.com/office/drawing/2014/main" id="{12347283-B846-4413-11EA-36172EB89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131265" y="-4601623"/>
            <a:ext cx="4267512" cy="45659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59,600+ Hand Holding Mobile Phone Stock Photos, Pictures ...">
            <a:extLst>
              <a:ext uri="{FF2B5EF4-FFF2-40B4-BE49-F238E27FC236}">
                <a16:creationId xmlns:a16="http://schemas.microsoft.com/office/drawing/2014/main" id="{C8F30BA3-BF46-AC22-E46C-3D41528B1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5" y="6777331"/>
            <a:ext cx="3688356" cy="36160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 Holding Phone Images - Free Download on Freepik">
            <a:extLst>
              <a:ext uri="{FF2B5EF4-FFF2-40B4-BE49-F238E27FC236}">
                <a16:creationId xmlns:a16="http://schemas.microsoft.com/office/drawing/2014/main" id="{5251070B-48BA-BBAE-C9ED-310C440604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2226" y="6853377"/>
            <a:ext cx="2798732" cy="39194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15,500+ Hand Holding Old Phone Stock Photos, Pictures &amp; Royalty-Free Images  - iStock | Hand holding old phone isolated">
            <a:extLst>
              <a:ext uri="{FF2B5EF4-FFF2-40B4-BE49-F238E27FC236}">
                <a16:creationId xmlns:a16="http://schemas.microsoft.com/office/drawing/2014/main" id="{D365A326-E6DC-8F58-0161-C0F67B77D9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6544606" y="-35684"/>
            <a:ext cx="7439403" cy="495058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1,357,251 Mobile Phone Hand Images, Stock Photos, 3D objects, &amp; Vectors |  Shutterstock">
            <a:extLst>
              <a:ext uri="{FF2B5EF4-FFF2-40B4-BE49-F238E27FC236}">
                <a16:creationId xmlns:a16="http://schemas.microsoft.com/office/drawing/2014/main" id="{377DA846-7184-FB0F-FCC6-BF27999D125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7871"/>
          <a:stretch/>
        </p:blipFill>
        <p:spPr bwMode="auto">
          <a:xfrm rot="5400000">
            <a:off x="-2562575" y="-605858"/>
            <a:ext cx="2182816" cy="29676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3,399 02 Phone Stock Photos, High-Res Pictures, and Images - Getty Images">
            <a:extLst>
              <a:ext uri="{FF2B5EF4-FFF2-40B4-BE49-F238E27FC236}">
                <a16:creationId xmlns:a16="http://schemas.microsoft.com/office/drawing/2014/main" id="{562EABAC-FDEA-7E61-D729-31108A31D76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868" t="8504" r="29860" b="42192"/>
          <a:stretch/>
        </p:blipFill>
        <p:spPr bwMode="auto">
          <a:xfrm>
            <a:off x="12192000" y="4476079"/>
            <a:ext cx="3688357" cy="19160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85F1DD5-1C73-D12F-D576-23DE9A0109DC}"/>
              </a:ext>
            </a:extLst>
          </p:cNvPr>
          <p:cNvSpPr txBox="1"/>
          <p:nvPr/>
        </p:nvSpPr>
        <p:spPr>
          <a:xfrm>
            <a:off x="6011467" y="7785271"/>
            <a:ext cx="2000250" cy="1938992"/>
          </a:xfrm>
          <a:prstGeom prst="rect">
            <a:avLst/>
          </a:prstGeom>
          <a:noFill/>
        </p:spPr>
        <p:txBody>
          <a:bodyPr wrap="square" rtlCol="0">
            <a:spAutoFit/>
          </a:bodyPr>
          <a:lstStyle/>
          <a:p>
            <a:pPr algn="ctr"/>
            <a:r>
              <a:rPr lang="en-GB" sz="1200" b="1" dirty="0">
                <a:latin typeface="Bahnschrift Condensed" panose="020B0502040204020203" pitchFamily="34" charset="0"/>
              </a:rPr>
              <a:t>DATA </a:t>
            </a:r>
          </a:p>
          <a:p>
            <a:pPr algn="ctr"/>
            <a:r>
              <a:rPr lang="en-GB" sz="1200" b="1" dirty="0">
                <a:latin typeface="Bahnschrift Condensed" panose="020B0502040204020203" pitchFamily="34" charset="0"/>
              </a:rPr>
              <a:t>TRANSFORMATION</a:t>
            </a:r>
          </a:p>
          <a:p>
            <a:pPr algn="ctr"/>
            <a:endParaRPr lang="en-GB" sz="1200" dirty="0">
              <a:latin typeface="Bahnschrift Condensed" panose="020B0502040204020203" pitchFamily="34" charset="0"/>
            </a:endParaRPr>
          </a:p>
          <a:p>
            <a:pPr algn="ctr"/>
            <a:r>
              <a:rPr lang="en-GB" sz="1200" dirty="0">
                <a:latin typeface="Bahnschrift Condensed" panose="020B0502040204020203" pitchFamily="34" charset="0"/>
              </a:rPr>
              <a:t>Get Dummies</a:t>
            </a:r>
          </a:p>
          <a:p>
            <a:pPr algn="ctr"/>
            <a:r>
              <a:rPr lang="en-GB" sz="1200" dirty="0">
                <a:latin typeface="Bahnschrift Condensed" panose="020B0502040204020203" pitchFamily="34" charset="0"/>
              </a:rPr>
              <a:t>Vectorized</a:t>
            </a:r>
          </a:p>
          <a:p>
            <a:pPr algn="ctr"/>
            <a:endParaRPr lang="en-GB" sz="1200" dirty="0">
              <a:latin typeface="Bahnschrift Condensed" panose="020B0502040204020203" pitchFamily="34" charset="0"/>
            </a:endParaRPr>
          </a:p>
          <a:p>
            <a:pPr algn="ctr"/>
            <a:r>
              <a:rPr lang="en-GB" sz="1200" dirty="0">
                <a:latin typeface="Bahnschrift Condensed" panose="020B0502040204020203" pitchFamily="34" charset="0"/>
              </a:rPr>
              <a:t>Label Encoder</a:t>
            </a:r>
          </a:p>
          <a:p>
            <a:pPr algn="ctr"/>
            <a:r>
              <a:rPr lang="en-GB" sz="1200" dirty="0">
                <a:latin typeface="Bahnschrift Condensed" panose="020B0502040204020203" pitchFamily="34" charset="0"/>
              </a:rPr>
              <a:t>Tokenization</a:t>
            </a:r>
          </a:p>
          <a:p>
            <a:pPr algn="ctr"/>
            <a:endParaRPr lang="en-GB" sz="1200" dirty="0">
              <a:latin typeface="Bahnschrift Condensed" panose="020B0502040204020203" pitchFamily="34" charset="0"/>
            </a:endParaRPr>
          </a:p>
          <a:p>
            <a:pPr algn="ctr"/>
            <a:endParaRPr lang="en-GB" sz="1200" dirty="0">
              <a:latin typeface="Bahnschrift Condensed" panose="020B0502040204020203" pitchFamily="34" charset="0"/>
            </a:endParaRPr>
          </a:p>
        </p:txBody>
      </p:sp>
      <p:sp>
        <p:nvSpPr>
          <p:cNvPr id="3" name="TextBox 2">
            <a:extLst>
              <a:ext uri="{FF2B5EF4-FFF2-40B4-BE49-F238E27FC236}">
                <a16:creationId xmlns:a16="http://schemas.microsoft.com/office/drawing/2014/main" id="{F3AB7353-DA1E-6F0C-C69E-729B4B5EE901}"/>
              </a:ext>
            </a:extLst>
          </p:cNvPr>
          <p:cNvSpPr txBox="1"/>
          <p:nvPr/>
        </p:nvSpPr>
        <p:spPr>
          <a:xfrm rot="21378783">
            <a:off x="9814174" y="1508812"/>
            <a:ext cx="1446419" cy="3693319"/>
          </a:xfrm>
          <a:prstGeom prst="rect">
            <a:avLst/>
          </a:prstGeom>
          <a:noFill/>
        </p:spPr>
        <p:txBody>
          <a:bodyPr wrap="square" rtlCol="0">
            <a:spAutoFit/>
          </a:bodyPr>
          <a:lstStyle/>
          <a:p>
            <a:pPr algn="ctr"/>
            <a:r>
              <a:rPr lang="en-GB" dirty="0"/>
              <a:t>MODELS</a:t>
            </a:r>
          </a:p>
          <a:p>
            <a:pPr algn="ctr"/>
            <a:endParaRPr lang="en-GB" dirty="0"/>
          </a:p>
          <a:p>
            <a:pPr algn="ctr"/>
            <a:r>
              <a:rPr lang="en-GB" dirty="0"/>
              <a:t>LR - 71%</a:t>
            </a:r>
          </a:p>
          <a:p>
            <a:pPr algn="ctr"/>
            <a:endParaRPr lang="en-GB" dirty="0"/>
          </a:p>
          <a:p>
            <a:pPr algn="ctr"/>
            <a:r>
              <a:rPr lang="en-GB" dirty="0"/>
              <a:t>DT - 75%</a:t>
            </a:r>
          </a:p>
          <a:p>
            <a:pPr algn="ctr"/>
            <a:endParaRPr lang="en-GB" dirty="0"/>
          </a:p>
          <a:p>
            <a:pPr algn="ctr"/>
            <a:r>
              <a:rPr lang="en-GB" dirty="0"/>
              <a:t>GBC - 80%</a:t>
            </a:r>
          </a:p>
          <a:p>
            <a:pPr algn="ctr"/>
            <a:endParaRPr lang="en-GB" dirty="0"/>
          </a:p>
          <a:p>
            <a:pPr algn="ctr"/>
            <a:r>
              <a:rPr lang="en-GB" dirty="0"/>
              <a:t>RF - 77%</a:t>
            </a:r>
          </a:p>
          <a:p>
            <a:pPr algn="ctr"/>
            <a:endParaRPr lang="en-GB" dirty="0"/>
          </a:p>
          <a:p>
            <a:pPr algn="ctr"/>
            <a:endParaRPr lang="en-GB" dirty="0"/>
          </a:p>
          <a:p>
            <a:pPr algn="ctr"/>
            <a:endParaRPr lang="en-GB" dirty="0"/>
          </a:p>
          <a:p>
            <a:endParaRPr lang="en-GB" dirty="0"/>
          </a:p>
        </p:txBody>
      </p:sp>
      <p:pic>
        <p:nvPicPr>
          <p:cNvPr id="5" name="Picture 4">
            <a:extLst>
              <a:ext uri="{FF2B5EF4-FFF2-40B4-BE49-F238E27FC236}">
                <a16:creationId xmlns:a16="http://schemas.microsoft.com/office/drawing/2014/main" id="{A3DBA859-3A6B-B5B3-9F64-FB7EF2D41FAA}"/>
              </a:ext>
            </a:extLst>
          </p:cNvPr>
          <p:cNvPicPr>
            <a:picLocks noChangeAspect="1"/>
          </p:cNvPicPr>
          <p:nvPr/>
        </p:nvPicPr>
        <p:blipFill>
          <a:blip r:embed="rId10"/>
          <a:stretch>
            <a:fillRect/>
          </a:stretch>
        </p:blipFill>
        <p:spPr>
          <a:xfrm>
            <a:off x="5029362" y="-40720"/>
            <a:ext cx="3691525" cy="3600000"/>
          </a:xfrm>
          <a:prstGeom prst="rect">
            <a:avLst/>
          </a:prstGeom>
        </p:spPr>
      </p:pic>
      <p:pic>
        <p:nvPicPr>
          <p:cNvPr id="7" name="Picture 6">
            <a:extLst>
              <a:ext uri="{FF2B5EF4-FFF2-40B4-BE49-F238E27FC236}">
                <a16:creationId xmlns:a16="http://schemas.microsoft.com/office/drawing/2014/main" id="{A2910EE1-7FD2-251D-A4C6-2550D6805086}"/>
              </a:ext>
            </a:extLst>
          </p:cNvPr>
          <p:cNvPicPr>
            <a:picLocks noChangeAspect="1"/>
          </p:cNvPicPr>
          <p:nvPr/>
        </p:nvPicPr>
        <p:blipFill>
          <a:blip r:embed="rId11"/>
          <a:stretch>
            <a:fillRect/>
          </a:stretch>
        </p:blipFill>
        <p:spPr>
          <a:xfrm>
            <a:off x="424687" y="-59742"/>
            <a:ext cx="4179660" cy="3600000"/>
          </a:xfrm>
          <a:prstGeom prst="rect">
            <a:avLst/>
          </a:prstGeom>
        </p:spPr>
      </p:pic>
      <p:pic>
        <p:nvPicPr>
          <p:cNvPr id="9" name="Picture 8">
            <a:extLst>
              <a:ext uri="{FF2B5EF4-FFF2-40B4-BE49-F238E27FC236}">
                <a16:creationId xmlns:a16="http://schemas.microsoft.com/office/drawing/2014/main" id="{72E33DC8-0410-CE3A-6FAD-01AA9EF1AD04}"/>
              </a:ext>
            </a:extLst>
          </p:cNvPr>
          <p:cNvPicPr>
            <a:picLocks noChangeAspect="1"/>
          </p:cNvPicPr>
          <p:nvPr/>
        </p:nvPicPr>
        <p:blipFill>
          <a:blip r:embed="rId12"/>
          <a:stretch>
            <a:fillRect/>
          </a:stretch>
        </p:blipFill>
        <p:spPr>
          <a:xfrm>
            <a:off x="-79477" y="3419455"/>
            <a:ext cx="5110170" cy="3600000"/>
          </a:xfrm>
          <a:prstGeom prst="rect">
            <a:avLst/>
          </a:prstGeom>
        </p:spPr>
      </p:pic>
      <p:pic>
        <p:nvPicPr>
          <p:cNvPr id="11" name="Picture 10">
            <a:extLst>
              <a:ext uri="{FF2B5EF4-FFF2-40B4-BE49-F238E27FC236}">
                <a16:creationId xmlns:a16="http://schemas.microsoft.com/office/drawing/2014/main" id="{947CE05E-6770-4D0D-628E-222556E137D2}"/>
              </a:ext>
            </a:extLst>
          </p:cNvPr>
          <p:cNvPicPr>
            <a:picLocks noChangeAspect="1"/>
          </p:cNvPicPr>
          <p:nvPr/>
        </p:nvPicPr>
        <p:blipFill>
          <a:blip r:embed="rId13"/>
          <a:stretch>
            <a:fillRect/>
          </a:stretch>
        </p:blipFill>
        <p:spPr>
          <a:xfrm>
            <a:off x="5018161" y="3395749"/>
            <a:ext cx="3783051" cy="3600000"/>
          </a:xfrm>
          <a:prstGeom prst="rect">
            <a:avLst/>
          </a:prstGeom>
        </p:spPr>
      </p:pic>
      <p:grpSp>
        <p:nvGrpSpPr>
          <p:cNvPr id="4" name="Group 3">
            <a:extLst>
              <a:ext uri="{FF2B5EF4-FFF2-40B4-BE49-F238E27FC236}">
                <a16:creationId xmlns:a16="http://schemas.microsoft.com/office/drawing/2014/main" id="{5B7CC06F-8BA9-5055-F34E-3FBD95E4AA80}"/>
              </a:ext>
            </a:extLst>
          </p:cNvPr>
          <p:cNvGrpSpPr/>
          <p:nvPr/>
        </p:nvGrpSpPr>
        <p:grpSpPr>
          <a:xfrm>
            <a:off x="-2505068" y="3860481"/>
            <a:ext cx="1922978" cy="3924790"/>
            <a:chOff x="2568842" y="-316777"/>
            <a:chExt cx="3752214" cy="7057373"/>
          </a:xfrm>
        </p:grpSpPr>
        <p:pic>
          <p:nvPicPr>
            <p:cNvPr id="6" name="Picture 4" descr="79,644 Hand Holding Phone Stock Photos, High-Res Pictures, and Images -  Getty Images">
              <a:extLst>
                <a:ext uri="{FF2B5EF4-FFF2-40B4-BE49-F238E27FC236}">
                  <a16:creationId xmlns:a16="http://schemas.microsoft.com/office/drawing/2014/main" id="{F7CB64F1-7908-9370-805D-E5A5AF4786A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7923" t="8930" r="42461" b="7516"/>
            <a:stretch/>
          </p:blipFill>
          <p:spPr bwMode="auto">
            <a:xfrm flipH="1">
              <a:off x="2568842" y="-316777"/>
              <a:ext cx="3752214" cy="70573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FB302DE-79F0-A0D1-442B-5376B06471FC}"/>
                </a:ext>
              </a:extLst>
            </p:cNvPr>
            <p:cNvSpPr txBox="1"/>
            <p:nvPr/>
          </p:nvSpPr>
          <p:spPr>
            <a:xfrm>
              <a:off x="3761774" y="914688"/>
              <a:ext cx="1807277" cy="1169551"/>
            </a:xfrm>
            <a:prstGeom prst="rect">
              <a:avLst/>
            </a:prstGeom>
            <a:noFill/>
          </p:spPr>
          <p:txBody>
            <a:bodyPr wrap="square" rtlCol="0">
              <a:spAutoFit/>
            </a:bodyPr>
            <a:lstStyle/>
            <a:p>
              <a:pPr algn="ctr"/>
              <a:r>
                <a:rPr lang="en-GB" sz="2800" dirty="0"/>
                <a:t>BERT</a:t>
              </a:r>
            </a:p>
            <a:p>
              <a:pPr algn="ctr"/>
              <a:endParaRPr lang="en-GB" sz="1400" dirty="0"/>
            </a:p>
            <a:p>
              <a:pPr algn="ctr"/>
              <a:r>
                <a:rPr lang="en-GB" sz="1400" dirty="0"/>
                <a:t>Prediction </a:t>
              </a:r>
            </a:p>
            <a:p>
              <a:pPr algn="ctr"/>
              <a:r>
                <a:rPr lang="en-GB" sz="1400" dirty="0"/>
                <a:t>model</a:t>
              </a:r>
              <a:endParaRPr lang="en-GB" sz="600" dirty="0"/>
            </a:p>
          </p:txBody>
        </p:sp>
      </p:grpSp>
      <p:pic>
        <p:nvPicPr>
          <p:cNvPr id="10" name="Picture 4" descr="79,644 Hand Holding Phone Stock Photos, High-Res Pictures, and Images -  Getty Images">
            <a:extLst>
              <a:ext uri="{FF2B5EF4-FFF2-40B4-BE49-F238E27FC236}">
                <a16:creationId xmlns:a16="http://schemas.microsoft.com/office/drawing/2014/main" id="{60BE55EE-EE36-3058-F1CD-46A8847A0E59}"/>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7923" t="8930" r="42461" b="7516"/>
          <a:stretch/>
        </p:blipFill>
        <p:spPr bwMode="auto">
          <a:xfrm flipH="1">
            <a:off x="-3707338" y="1621181"/>
            <a:ext cx="3447419" cy="65874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3CB9D81-3D26-068B-7D78-9631F03D3C39}"/>
              </a:ext>
            </a:extLst>
          </p:cNvPr>
          <p:cNvSpPr txBox="1"/>
          <p:nvPr/>
        </p:nvSpPr>
        <p:spPr>
          <a:xfrm>
            <a:off x="-2550422" y="2650452"/>
            <a:ext cx="1660470" cy="1982248"/>
          </a:xfrm>
          <a:prstGeom prst="rect">
            <a:avLst/>
          </a:prstGeom>
          <a:noFill/>
        </p:spPr>
        <p:txBody>
          <a:bodyPr wrap="square" rtlCol="0">
            <a:spAutoFit/>
          </a:bodyPr>
          <a:lstStyle/>
          <a:p>
            <a:pPr algn="ctr"/>
            <a:r>
              <a:rPr lang="en-GB" sz="4800" dirty="0"/>
              <a:t>BERT</a:t>
            </a:r>
          </a:p>
          <a:p>
            <a:pPr algn="ctr"/>
            <a:endParaRPr lang="en-GB" sz="2800" dirty="0"/>
          </a:p>
          <a:p>
            <a:pPr algn="ctr"/>
            <a:r>
              <a:rPr lang="en-GB" sz="2800" dirty="0"/>
              <a:t>Prediction model</a:t>
            </a:r>
            <a:endParaRPr lang="en-GB" sz="1050" dirty="0"/>
          </a:p>
        </p:txBody>
      </p:sp>
    </p:spTree>
    <p:extLst>
      <p:ext uri="{BB962C8B-B14F-4D97-AF65-F5344CB8AC3E}">
        <p14:creationId xmlns:p14="http://schemas.microsoft.com/office/powerpoint/2010/main" val="16366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nd holding smart phone with blank screen - IOsteopath">
            <a:extLst>
              <a:ext uri="{FF2B5EF4-FFF2-40B4-BE49-F238E27FC236}">
                <a16:creationId xmlns:a16="http://schemas.microsoft.com/office/drawing/2014/main" id="{0EF935A8-134D-41E0-B72D-33D3A7ABD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2724213" y="-1927262"/>
            <a:ext cx="3313682" cy="43091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3,848,900+ Mobile Phone Stock Photos, Pictures &amp; Royalty-Free Images -  iStock | Smartphone, Cell phone icon, Cell phone in hand">
            <a:extLst>
              <a:ext uri="{FF2B5EF4-FFF2-40B4-BE49-F238E27FC236}">
                <a16:creationId xmlns:a16="http://schemas.microsoft.com/office/drawing/2014/main" id="{12347283-B846-4413-11EA-36172EB89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131265" y="-4601623"/>
            <a:ext cx="4267512" cy="45659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59,600+ Hand Holding Mobile Phone Stock Photos, Pictures ...">
            <a:extLst>
              <a:ext uri="{FF2B5EF4-FFF2-40B4-BE49-F238E27FC236}">
                <a16:creationId xmlns:a16="http://schemas.microsoft.com/office/drawing/2014/main" id="{C8F30BA3-BF46-AC22-E46C-3D41528B1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5" y="6777331"/>
            <a:ext cx="3688356" cy="36160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 Holding Phone Images - Free Download on Freepik">
            <a:extLst>
              <a:ext uri="{FF2B5EF4-FFF2-40B4-BE49-F238E27FC236}">
                <a16:creationId xmlns:a16="http://schemas.microsoft.com/office/drawing/2014/main" id="{5251070B-48BA-BBAE-C9ED-310C440604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2226" y="6853377"/>
            <a:ext cx="2798732" cy="39194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15,500+ Hand Holding Old Phone Stock Photos, Pictures &amp; Royalty-Free Images  - iStock | Hand holding old phone isolated">
            <a:extLst>
              <a:ext uri="{FF2B5EF4-FFF2-40B4-BE49-F238E27FC236}">
                <a16:creationId xmlns:a16="http://schemas.microsoft.com/office/drawing/2014/main" id="{D365A326-E6DC-8F58-0161-C0F67B77D9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5612226" y="-2732995"/>
            <a:ext cx="4106960" cy="273299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1,357,251 Mobile Phone Hand Images, Stock Photos, 3D objects, &amp; Vectors |  Shutterstock">
            <a:extLst>
              <a:ext uri="{FF2B5EF4-FFF2-40B4-BE49-F238E27FC236}">
                <a16:creationId xmlns:a16="http://schemas.microsoft.com/office/drawing/2014/main" id="{377DA846-7184-FB0F-FCC6-BF27999D125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7871"/>
          <a:stretch/>
        </p:blipFill>
        <p:spPr bwMode="auto">
          <a:xfrm rot="5400000">
            <a:off x="-2575209" y="-1519486"/>
            <a:ext cx="2182816" cy="29676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3,399 02 Phone Stock Photos, High-Res Pictures, and Images - Getty Images">
            <a:extLst>
              <a:ext uri="{FF2B5EF4-FFF2-40B4-BE49-F238E27FC236}">
                <a16:creationId xmlns:a16="http://schemas.microsoft.com/office/drawing/2014/main" id="{562EABAC-FDEA-7E61-D729-31108A31D76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868" t="8504" r="29860" b="42192"/>
          <a:stretch/>
        </p:blipFill>
        <p:spPr bwMode="auto">
          <a:xfrm>
            <a:off x="12724213" y="4861290"/>
            <a:ext cx="3688357" cy="1916041"/>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Shape 2">
            <a:extLst>
              <a:ext uri="{FF2B5EF4-FFF2-40B4-BE49-F238E27FC236}">
                <a16:creationId xmlns:a16="http://schemas.microsoft.com/office/drawing/2014/main" id="{C771B97D-E3CE-F573-670B-2C45F29232B7}"/>
              </a:ext>
            </a:extLst>
          </p:cNvPr>
          <p:cNvSpPr/>
          <p:nvPr/>
        </p:nvSpPr>
        <p:spPr>
          <a:xfrm>
            <a:off x="-6500940" y="422963"/>
            <a:ext cx="6120000" cy="6120000"/>
          </a:xfrm>
          <a:custGeom>
            <a:avLst/>
            <a:gdLst>
              <a:gd name="connsiteX0" fmla="*/ 3060000 w 6120000"/>
              <a:gd name="connsiteY0" fmla="*/ 540000 h 6120000"/>
              <a:gd name="connsiteX1" fmla="*/ 540000 w 6120000"/>
              <a:gd name="connsiteY1" fmla="*/ 3060000 h 6120000"/>
              <a:gd name="connsiteX2" fmla="*/ 3060000 w 6120000"/>
              <a:gd name="connsiteY2" fmla="*/ 5580000 h 6120000"/>
              <a:gd name="connsiteX3" fmla="*/ 5580000 w 6120000"/>
              <a:gd name="connsiteY3" fmla="*/ 3060000 h 6120000"/>
              <a:gd name="connsiteX4" fmla="*/ 3060000 w 6120000"/>
              <a:gd name="connsiteY4" fmla="*/ 540000 h 6120000"/>
              <a:gd name="connsiteX5" fmla="*/ 3060000 w 6120000"/>
              <a:gd name="connsiteY5" fmla="*/ 0 h 6120000"/>
              <a:gd name="connsiteX6" fmla="*/ 6120000 w 6120000"/>
              <a:gd name="connsiteY6" fmla="*/ 3060000 h 6120000"/>
              <a:gd name="connsiteX7" fmla="*/ 3060000 w 6120000"/>
              <a:gd name="connsiteY7" fmla="*/ 6120000 h 6120000"/>
              <a:gd name="connsiteX8" fmla="*/ 0 w 6120000"/>
              <a:gd name="connsiteY8" fmla="*/ 3060000 h 6120000"/>
              <a:gd name="connsiteX9" fmla="*/ 3060000 w 6120000"/>
              <a:gd name="connsiteY9" fmla="*/ 0 h 61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0000" h="6120000">
                <a:moveTo>
                  <a:pt x="3060000" y="540000"/>
                </a:moveTo>
                <a:cubicBezTo>
                  <a:pt x="1668242" y="540000"/>
                  <a:pt x="540000" y="1668242"/>
                  <a:pt x="540000" y="3060000"/>
                </a:cubicBezTo>
                <a:cubicBezTo>
                  <a:pt x="540000" y="4451758"/>
                  <a:pt x="1668242" y="5580000"/>
                  <a:pt x="3060000" y="5580000"/>
                </a:cubicBezTo>
                <a:cubicBezTo>
                  <a:pt x="4451758" y="5580000"/>
                  <a:pt x="5580000" y="4451758"/>
                  <a:pt x="5580000" y="3060000"/>
                </a:cubicBezTo>
                <a:cubicBezTo>
                  <a:pt x="5580000" y="1668242"/>
                  <a:pt x="4451758" y="540000"/>
                  <a:pt x="3060000" y="540000"/>
                </a:cubicBezTo>
                <a:close/>
                <a:moveTo>
                  <a:pt x="3060000" y="0"/>
                </a:moveTo>
                <a:cubicBezTo>
                  <a:pt x="4749991" y="0"/>
                  <a:pt x="6120000" y="1370009"/>
                  <a:pt x="6120000" y="3060000"/>
                </a:cubicBezTo>
                <a:cubicBezTo>
                  <a:pt x="6120000" y="4749991"/>
                  <a:pt x="4749991" y="6120000"/>
                  <a:pt x="3060000" y="6120000"/>
                </a:cubicBezTo>
                <a:cubicBezTo>
                  <a:pt x="1370009" y="6120000"/>
                  <a:pt x="0" y="4749991"/>
                  <a:pt x="0" y="3060000"/>
                </a:cubicBezTo>
                <a:cubicBezTo>
                  <a:pt x="0" y="1370009"/>
                  <a:pt x="1370009" y="0"/>
                  <a:pt x="3060000" y="0"/>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Rectangle 3">
            <a:extLst>
              <a:ext uri="{FF2B5EF4-FFF2-40B4-BE49-F238E27FC236}">
                <a16:creationId xmlns:a16="http://schemas.microsoft.com/office/drawing/2014/main" id="{3E1BF190-521F-2481-CA34-794C7E42E8D6}"/>
              </a:ext>
            </a:extLst>
          </p:cNvPr>
          <p:cNvSpPr/>
          <p:nvPr/>
        </p:nvSpPr>
        <p:spPr>
          <a:xfrm>
            <a:off x="13101541" y="3162822"/>
            <a:ext cx="1466850" cy="1850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99925FC-C31E-C116-759A-4F42FBCF1B1B}"/>
              </a:ext>
            </a:extLst>
          </p:cNvPr>
          <p:cNvSpPr/>
          <p:nvPr/>
        </p:nvSpPr>
        <p:spPr>
          <a:xfrm rot="2686960">
            <a:off x="12087080" y="8140557"/>
            <a:ext cx="1466850" cy="1850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D3C5782-BF86-C7CF-5F73-3BC74FC18C9A}"/>
              </a:ext>
            </a:extLst>
          </p:cNvPr>
          <p:cNvSpPr/>
          <p:nvPr/>
        </p:nvSpPr>
        <p:spPr>
          <a:xfrm rot="19250596">
            <a:off x="10241580" y="-2019808"/>
            <a:ext cx="1466850" cy="1850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19415902-AE07-6464-60BC-47E395BE4FA0}"/>
              </a:ext>
            </a:extLst>
          </p:cNvPr>
          <p:cNvSpPr/>
          <p:nvPr/>
        </p:nvSpPr>
        <p:spPr>
          <a:xfrm rot="16200000">
            <a:off x="6434513" y="-2019808"/>
            <a:ext cx="1466850" cy="1850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A271300-D86A-0E8F-F884-C369260C05C9}"/>
              </a:ext>
            </a:extLst>
          </p:cNvPr>
          <p:cNvSpPr/>
          <p:nvPr/>
        </p:nvSpPr>
        <p:spPr>
          <a:xfrm rot="16200000">
            <a:off x="7974865" y="7987146"/>
            <a:ext cx="1466850" cy="1850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7A5AD20-346E-B3D0-DC9A-18A245793EB4}"/>
              </a:ext>
            </a:extLst>
          </p:cNvPr>
          <p:cNvSpPr/>
          <p:nvPr/>
        </p:nvSpPr>
        <p:spPr>
          <a:xfrm>
            <a:off x="178755" y="-1484930"/>
            <a:ext cx="1466850" cy="1850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885C86-EF0F-C77C-85BA-40693E8F3965}"/>
              </a:ext>
            </a:extLst>
          </p:cNvPr>
          <p:cNvSpPr/>
          <p:nvPr/>
        </p:nvSpPr>
        <p:spPr>
          <a:xfrm rot="19250596">
            <a:off x="3531597" y="8140556"/>
            <a:ext cx="1466850" cy="1850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A2FE873-3BD0-669B-23B1-00F1BC5E9217}"/>
              </a:ext>
            </a:extLst>
          </p:cNvPr>
          <p:cNvSpPr/>
          <p:nvPr/>
        </p:nvSpPr>
        <p:spPr>
          <a:xfrm rot="2686960">
            <a:off x="3948795" y="-1989754"/>
            <a:ext cx="1466850" cy="1850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66C3D913-F7F1-2841-B554-CF4C3976984A}"/>
              </a:ext>
            </a:extLst>
          </p:cNvPr>
          <p:cNvSpPr txBox="1"/>
          <p:nvPr/>
        </p:nvSpPr>
        <p:spPr>
          <a:xfrm rot="21378783">
            <a:off x="7077387" y="-1882922"/>
            <a:ext cx="1446419" cy="2092881"/>
          </a:xfrm>
          <a:prstGeom prst="rect">
            <a:avLst/>
          </a:prstGeom>
          <a:noFill/>
        </p:spPr>
        <p:txBody>
          <a:bodyPr wrap="square" rtlCol="0">
            <a:spAutoFit/>
          </a:bodyPr>
          <a:lstStyle/>
          <a:p>
            <a:pPr algn="ctr"/>
            <a:r>
              <a:rPr lang="en-GB" sz="1000" dirty="0"/>
              <a:t>MODELS</a:t>
            </a:r>
          </a:p>
          <a:p>
            <a:pPr algn="ctr"/>
            <a:endParaRPr lang="en-GB" sz="1000" dirty="0"/>
          </a:p>
          <a:p>
            <a:pPr algn="ctr"/>
            <a:r>
              <a:rPr lang="en-GB" sz="1000" dirty="0"/>
              <a:t>LR - 71%</a:t>
            </a:r>
          </a:p>
          <a:p>
            <a:pPr algn="ctr"/>
            <a:endParaRPr lang="en-GB" sz="1000" dirty="0"/>
          </a:p>
          <a:p>
            <a:pPr algn="ctr"/>
            <a:r>
              <a:rPr lang="en-GB" sz="1000" dirty="0"/>
              <a:t>DT - 75%</a:t>
            </a:r>
          </a:p>
          <a:p>
            <a:pPr algn="ctr"/>
            <a:endParaRPr lang="en-GB" sz="1000" dirty="0"/>
          </a:p>
          <a:p>
            <a:pPr algn="ctr"/>
            <a:r>
              <a:rPr lang="en-GB" sz="1000" dirty="0"/>
              <a:t>GBC - 80%</a:t>
            </a:r>
          </a:p>
          <a:p>
            <a:pPr algn="ctr"/>
            <a:endParaRPr lang="en-GB" sz="1000" dirty="0"/>
          </a:p>
          <a:p>
            <a:pPr algn="ctr"/>
            <a:r>
              <a:rPr lang="en-GB" sz="1000" dirty="0"/>
              <a:t>RF - 77%</a:t>
            </a:r>
          </a:p>
          <a:p>
            <a:pPr algn="ctr"/>
            <a:endParaRPr lang="en-GB" sz="1000" dirty="0"/>
          </a:p>
          <a:p>
            <a:pPr algn="ctr"/>
            <a:endParaRPr lang="en-GB" sz="1000" dirty="0"/>
          </a:p>
          <a:p>
            <a:pPr algn="ctr"/>
            <a:endParaRPr lang="en-GB" sz="1000" dirty="0"/>
          </a:p>
          <a:p>
            <a:endParaRPr lang="en-GB" sz="1000" dirty="0"/>
          </a:p>
        </p:txBody>
      </p:sp>
      <p:sp>
        <p:nvSpPr>
          <p:cNvPr id="13" name="TextBox 12">
            <a:extLst>
              <a:ext uri="{FF2B5EF4-FFF2-40B4-BE49-F238E27FC236}">
                <a16:creationId xmlns:a16="http://schemas.microsoft.com/office/drawing/2014/main" id="{80D8557C-0E52-CBBB-2100-31C2544ABDB3}"/>
              </a:ext>
            </a:extLst>
          </p:cNvPr>
          <p:cNvSpPr txBox="1"/>
          <p:nvPr/>
        </p:nvSpPr>
        <p:spPr>
          <a:xfrm>
            <a:off x="3460053" y="117693"/>
            <a:ext cx="8719311" cy="6740307"/>
          </a:xfrm>
          <a:prstGeom prst="rect">
            <a:avLst/>
          </a:prstGeom>
          <a:noFill/>
        </p:spPr>
        <p:txBody>
          <a:bodyPr wrap="square" rtlCol="0">
            <a:spAutoFit/>
          </a:bodyPr>
          <a:lstStyle/>
          <a:p>
            <a:r>
              <a:rPr lang="en-GB" b="0">
                <a:solidFill>
                  <a:srgbClr val="0000FF"/>
                </a:solidFill>
                <a:effectLst/>
                <a:latin typeface="Consolas" panose="020B0609020204030204" pitchFamily="49" charset="0"/>
              </a:rPr>
              <a:t>def</a:t>
            </a:r>
            <a:r>
              <a:rPr lang="en-GB" b="0">
                <a:solidFill>
                  <a:srgbClr val="3B3B3B"/>
                </a:solidFill>
                <a:effectLst/>
                <a:latin typeface="Consolas" panose="020B0609020204030204" pitchFamily="49" charset="0"/>
              </a:rPr>
              <a:t> </a:t>
            </a:r>
            <a:r>
              <a:rPr lang="en-GB" b="0">
                <a:solidFill>
                  <a:srgbClr val="795E26"/>
                </a:solidFill>
                <a:effectLst/>
                <a:latin typeface="Consolas" panose="020B0609020204030204" pitchFamily="49" charset="0"/>
              </a:rPr>
              <a:t>output_lable</a:t>
            </a:r>
            <a:r>
              <a:rPr lang="en-GB" b="0">
                <a:solidFill>
                  <a:srgbClr val="3B3B3B"/>
                </a:solidFill>
                <a:effectLst/>
                <a:latin typeface="Consolas" panose="020B0609020204030204" pitchFamily="49" charset="0"/>
              </a:rPr>
              <a:t>(</a:t>
            </a:r>
            <a:r>
              <a:rPr lang="en-GB" b="0">
                <a:solidFill>
                  <a:srgbClr val="001080"/>
                </a:solidFill>
                <a:effectLst/>
                <a:latin typeface="Consolas" panose="020B0609020204030204" pitchFamily="49" charset="0"/>
              </a:rPr>
              <a:t>n</a:t>
            </a:r>
            <a:r>
              <a:rPr lang="en-GB" b="0">
                <a:solidFill>
                  <a:srgbClr val="3B3B3B"/>
                </a:solidFill>
                <a:effectLst/>
                <a:latin typeface="Consolas" panose="020B0609020204030204" pitchFamily="49" charset="0"/>
              </a:rPr>
              <a:t>):</a:t>
            </a:r>
          </a:p>
          <a:p>
            <a:r>
              <a:rPr lang="en-GB" b="0">
                <a:solidFill>
                  <a:srgbClr val="3B3B3B"/>
                </a:solidFill>
                <a:effectLst/>
                <a:latin typeface="Consolas" panose="020B0609020204030204" pitchFamily="49" charset="0"/>
              </a:rPr>
              <a:t>    </a:t>
            </a:r>
            <a:r>
              <a:rPr lang="en-GB" b="0">
                <a:solidFill>
                  <a:srgbClr val="AF00DB"/>
                </a:solidFill>
                <a:effectLst/>
                <a:latin typeface="Consolas" panose="020B0609020204030204" pitchFamily="49" charset="0"/>
              </a:rPr>
              <a:t>if</a:t>
            </a:r>
            <a:r>
              <a:rPr lang="en-GB" b="0">
                <a:solidFill>
                  <a:srgbClr val="3B3B3B"/>
                </a:solidFill>
                <a:effectLst/>
                <a:latin typeface="Consolas" panose="020B0609020204030204" pitchFamily="49" charset="0"/>
              </a:rPr>
              <a:t> </a:t>
            </a:r>
            <a:r>
              <a:rPr lang="en-GB" b="0">
                <a:solidFill>
                  <a:srgbClr val="001080"/>
                </a:solidFill>
                <a:effectLst/>
                <a:latin typeface="Consolas" panose="020B0609020204030204" pitchFamily="49" charset="0"/>
              </a:rPr>
              <a:t>n</a:t>
            </a:r>
            <a:r>
              <a:rPr lang="en-GB" b="0">
                <a:solidFill>
                  <a:srgbClr val="3B3B3B"/>
                </a:solidFill>
                <a:effectLst/>
                <a:latin typeface="Consolas" panose="020B0609020204030204" pitchFamily="49" charset="0"/>
              </a:rPr>
              <a:t> </a:t>
            </a:r>
            <a:r>
              <a:rPr lang="en-GB" b="0">
                <a:solidFill>
                  <a:srgbClr val="000000"/>
                </a:solidFill>
                <a:effectLst/>
                <a:latin typeface="Consolas" panose="020B0609020204030204" pitchFamily="49" charset="0"/>
              </a:rPr>
              <a:t>==</a:t>
            </a:r>
            <a:r>
              <a:rPr lang="en-GB" b="0">
                <a:solidFill>
                  <a:srgbClr val="098658"/>
                </a:solidFill>
                <a:effectLst/>
                <a:latin typeface="Consolas" panose="020B0609020204030204" pitchFamily="49" charset="0"/>
              </a:rPr>
              <a:t>0</a:t>
            </a:r>
            <a:r>
              <a:rPr lang="en-GB" b="0">
                <a:solidFill>
                  <a:srgbClr val="3B3B3B"/>
                </a:solidFill>
                <a:effectLst/>
                <a:latin typeface="Consolas" panose="020B0609020204030204" pitchFamily="49" charset="0"/>
              </a:rPr>
              <a:t>:</a:t>
            </a:r>
          </a:p>
          <a:p>
            <a:r>
              <a:rPr lang="en-GB" b="0">
                <a:solidFill>
                  <a:srgbClr val="3B3B3B"/>
                </a:solidFill>
                <a:effectLst/>
                <a:latin typeface="Consolas" panose="020B0609020204030204" pitchFamily="49" charset="0"/>
              </a:rPr>
              <a:t>        </a:t>
            </a:r>
            <a:r>
              <a:rPr lang="en-GB" b="0">
                <a:solidFill>
                  <a:srgbClr val="AF00DB"/>
                </a:solidFill>
                <a:effectLst/>
                <a:latin typeface="Consolas" panose="020B0609020204030204" pitchFamily="49" charset="0"/>
              </a:rPr>
              <a:t>return</a:t>
            </a:r>
            <a:r>
              <a:rPr lang="en-GB" b="0">
                <a:solidFill>
                  <a:srgbClr val="3B3B3B"/>
                </a:solidFill>
                <a:effectLst/>
                <a:latin typeface="Consolas" panose="020B0609020204030204" pitchFamily="49" charset="0"/>
              </a:rPr>
              <a:t> </a:t>
            </a:r>
            <a:r>
              <a:rPr lang="en-GB" b="0">
                <a:solidFill>
                  <a:srgbClr val="A31515"/>
                </a:solidFill>
                <a:effectLst/>
                <a:latin typeface="Consolas" panose="020B0609020204030204" pitchFamily="49" charset="0"/>
              </a:rPr>
              <a:t>'Fake'</a:t>
            </a:r>
            <a:endParaRPr lang="en-GB" b="0">
              <a:solidFill>
                <a:srgbClr val="3B3B3B"/>
              </a:solidFill>
              <a:effectLst/>
              <a:latin typeface="Consolas" panose="020B0609020204030204" pitchFamily="49" charset="0"/>
            </a:endParaRPr>
          </a:p>
          <a:p>
            <a:r>
              <a:rPr lang="en-GB" b="0">
                <a:solidFill>
                  <a:srgbClr val="3B3B3B"/>
                </a:solidFill>
                <a:effectLst/>
                <a:latin typeface="Consolas" panose="020B0609020204030204" pitchFamily="49" charset="0"/>
              </a:rPr>
              <a:t>    </a:t>
            </a:r>
            <a:r>
              <a:rPr lang="en-GB" b="0">
                <a:solidFill>
                  <a:srgbClr val="AF00DB"/>
                </a:solidFill>
                <a:effectLst/>
                <a:latin typeface="Consolas" panose="020B0609020204030204" pitchFamily="49" charset="0"/>
              </a:rPr>
              <a:t>elif</a:t>
            </a:r>
            <a:r>
              <a:rPr lang="en-GB" b="0">
                <a:solidFill>
                  <a:srgbClr val="3B3B3B"/>
                </a:solidFill>
                <a:effectLst/>
                <a:latin typeface="Consolas" panose="020B0609020204030204" pitchFamily="49" charset="0"/>
              </a:rPr>
              <a:t> </a:t>
            </a:r>
            <a:r>
              <a:rPr lang="en-GB" b="0">
                <a:solidFill>
                  <a:srgbClr val="001080"/>
                </a:solidFill>
                <a:effectLst/>
                <a:latin typeface="Consolas" panose="020B0609020204030204" pitchFamily="49" charset="0"/>
              </a:rPr>
              <a:t>n</a:t>
            </a:r>
            <a:r>
              <a:rPr lang="en-GB" b="0">
                <a:solidFill>
                  <a:srgbClr val="000000"/>
                </a:solidFill>
                <a:effectLst/>
                <a:latin typeface="Consolas" panose="020B0609020204030204" pitchFamily="49" charset="0"/>
              </a:rPr>
              <a:t>==</a:t>
            </a:r>
            <a:r>
              <a:rPr lang="en-GB" b="0">
                <a:solidFill>
                  <a:srgbClr val="098658"/>
                </a:solidFill>
                <a:effectLst/>
                <a:latin typeface="Consolas" panose="020B0609020204030204" pitchFamily="49" charset="0"/>
              </a:rPr>
              <a:t>1</a:t>
            </a:r>
            <a:r>
              <a:rPr lang="en-GB" b="0">
                <a:solidFill>
                  <a:srgbClr val="3B3B3B"/>
                </a:solidFill>
                <a:effectLst/>
                <a:latin typeface="Consolas" panose="020B0609020204030204" pitchFamily="49" charset="0"/>
              </a:rPr>
              <a:t>:</a:t>
            </a:r>
          </a:p>
          <a:p>
            <a:r>
              <a:rPr lang="en-GB" b="0">
                <a:solidFill>
                  <a:srgbClr val="3B3B3B"/>
                </a:solidFill>
                <a:effectLst/>
                <a:latin typeface="Consolas" panose="020B0609020204030204" pitchFamily="49" charset="0"/>
              </a:rPr>
              <a:t>        </a:t>
            </a:r>
            <a:r>
              <a:rPr lang="en-GB" b="0">
                <a:solidFill>
                  <a:srgbClr val="AF00DB"/>
                </a:solidFill>
                <a:effectLst/>
                <a:latin typeface="Consolas" panose="020B0609020204030204" pitchFamily="49" charset="0"/>
              </a:rPr>
              <a:t>return</a:t>
            </a:r>
            <a:r>
              <a:rPr lang="en-GB" b="0">
                <a:solidFill>
                  <a:srgbClr val="3B3B3B"/>
                </a:solidFill>
                <a:effectLst/>
                <a:latin typeface="Consolas" panose="020B0609020204030204" pitchFamily="49" charset="0"/>
              </a:rPr>
              <a:t> </a:t>
            </a:r>
            <a:r>
              <a:rPr lang="en-GB" b="0">
                <a:solidFill>
                  <a:srgbClr val="A31515"/>
                </a:solidFill>
                <a:effectLst/>
                <a:latin typeface="Consolas" panose="020B0609020204030204" pitchFamily="49" charset="0"/>
              </a:rPr>
              <a:t>'Real'</a:t>
            </a:r>
            <a:endParaRPr lang="en-GB" b="0">
              <a:solidFill>
                <a:srgbClr val="3B3B3B"/>
              </a:solidFill>
              <a:effectLst/>
              <a:latin typeface="Consolas" panose="020B0609020204030204" pitchFamily="49" charset="0"/>
            </a:endParaRPr>
          </a:p>
          <a:p>
            <a:r>
              <a:rPr lang="en-GB" b="0">
                <a:solidFill>
                  <a:srgbClr val="3B3B3B"/>
                </a:solidFill>
                <a:effectLst/>
                <a:latin typeface="Consolas" panose="020B0609020204030204" pitchFamily="49" charset="0"/>
              </a:rPr>
              <a:t>    </a:t>
            </a:r>
          </a:p>
          <a:p>
            <a:r>
              <a:rPr lang="en-GB" b="0">
                <a:solidFill>
                  <a:srgbClr val="0000FF"/>
                </a:solidFill>
                <a:effectLst/>
                <a:latin typeface="Consolas" panose="020B0609020204030204" pitchFamily="49" charset="0"/>
              </a:rPr>
              <a:t>def</a:t>
            </a:r>
            <a:r>
              <a:rPr lang="en-GB" b="0">
                <a:solidFill>
                  <a:srgbClr val="3B3B3B"/>
                </a:solidFill>
                <a:effectLst/>
                <a:latin typeface="Consolas" panose="020B0609020204030204" pitchFamily="49" charset="0"/>
              </a:rPr>
              <a:t> </a:t>
            </a:r>
            <a:r>
              <a:rPr lang="en-GB" b="0">
                <a:solidFill>
                  <a:srgbClr val="795E26"/>
                </a:solidFill>
                <a:effectLst/>
                <a:latin typeface="Consolas" panose="020B0609020204030204" pitchFamily="49" charset="0"/>
              </a:rPr>
              <a:t>manual_testing</a:t>
            </a:r>
            <a:r>
              <a:rPr lang="en-GB" b="0">
                <a:solidFill>
                  <a:srgbClr val="3B3B3B"/>
                </a:solidFill>
                <a:effectLst/>
                <a:latin typeface="Consolas" panose="020B0609020204030204" pitchFamily="49" charset="0"/>
              </a:rPr>
              <a:t>(</a:t>
            </a:r>
            <a:r>
              <a:rPr lang="en-GB" b="0">
                <a:solidFill>
                  <a:srgbClr val="001080"/>
                </a:solidFill>
                <a:effectLst/>
                <a:latin typeface="Consolas" panose="020B0609020204030204" pitchFamily="49" charset="0"/>
              </a:rPr>
              <a:t>news</a:t>
            </a:r>
            <a:r>
              <a:rPr lang="en-GB" b="0">
                <a:solidFill>
                  <a:srgbClr val="3B3B3B"/>
                </a:solidFill>
                <a:effectLst/>
                <a:latin typeface="Consolas" panose="020B0609020204030204" pitchFamily="49" charset="0"/>
              </a:rPr>
              <a:t>):</a:t>
            </a:r>
          </a:p>
          <a:p>
            <a:r>
              <a:rPr lang="en-GB" b="0">
                <a:solidFill>
                  <a:srgbClr val="3B3B3B"/>
                </a:solidFill>
                <a:effectLst/>
                <a:latin typeface="Consolas" panose="020B0609020204030204" pitchFamily="49" charset="0"/>
              </a:rPr>
              <a:t>    </a:t>
            </a:r>
            <a:r>
              <a:rPr lang="en-GB" b="0">
                <a:solidFill>
                  <a:srgbClr val="001080"/>
                </a:solidFill>
                <a:effectLst/>
                <a:latin typeface="Consolas" panose="020B0609020204030204" pitchFamily="49" charset="0"/>
              </a:rPr>
              <a:t>testing_news</a:t>
            </a:r>
            <a:r>
              <a:rPr lang="en-GB" b="0">
                <a:solidFill>
                  <a:srgbClr val="3B3B3B"/>
                </a:solidFill>
                <a:effectLst/>
                <a:latin typeface="Consolas" panose="020B0609020204030204" pitchFamily="49" charset="0"/>
              </a:rPr>
              <a:t> </a:t>
            </a:r>
            <a:r>
              <a:rPr lang="en-GB" b="0">
                <a:solidFill>
                  <a:srgbClr val="000000"/>
                </a:solidFill>
                <a:effectLst/>
                <a:latin typeface="Consolas" panose="020B0609020204030204" pitchFamily="49" charset="0"/>
              </a:rPr>
              <a:t>=</a:t>
            </a:r>
            <a:r>
              <a:rPr lang="en-GB" b="0">
                <a:solidFill>
                  <a:srgbClr val="3B3B3B"/>
                </a:solidFill>
                <a:effectLst/>
                <a:latin typeface="Consolas" panose="020B0609020204030204" pitchFamily="49" charset="0"/>
              </a:rPr>
              <a:t> {</a:t>
            </a:r>
            <a:r>
              <a:rPr lang="en-GB" b="0">
                <a:solidFill>
                  <a:srgbClr val="A31515"/>
                </a:solidFill>
                <a:effectLst/>
                <a:latin typeface="Consolas" panose="020B0609020204030204" pitchFamily="49" charset="0"/>
              </a:rPr>
              <a:t>'test'</a:t>
            </a:r>
            <a:r>
              <a:rPr lang="en-GB" b="0">
                <a:solidFill>
                  <a:srgbClr val="3B3B3B"/>
                </a:solidFill>
                <a:effectLst/>
                <a:latin typeface="Consolas" panose="020B0609020204030204" pitchFamily="49" charset="0"/>
              </a:rPr>
              <a:t>:[</a:t>
            </a:r>
            <a:r>
              <a:rPr lang="en-GB" b="0">
                <a:solidFill>
                  <a:srgbClr val="001080"/>
                </a:solidFill>
                <a:effectLst/>
                <a:latin typeface="Consolas" panose="020B0609020204030204" pitchFamily="49" charset="0"/>
              </a:rPr>
              <a:t>news</a:t>
            </a:r>
            <a:r>
              <a:rPr lang="en-GB" b="0">
                <a:solidFill>
                  <a:srgbClr val="3B3B3B"/>
                </a:solidFill>
                <a:effectLst/>
                <a:latin typeface="Consolas" panose="020B0609020204030204" pitchFamily="49" charset="0"/>
              </a:rPr>
              <a:t>]}</a:t>
            </a:r>
          </a:p>
          <a:p>
            <a:r>
              <a:rPr lang="en-GB" b="0">
                <a:solidFill>
                  <a:srgbClr val="3B3B3B"/>
                </a:solidFill>
                <a:effectLst/>
                <a:latin typeface="Consolas" panose="020B0609020204030204" pitchFamily="49" charset="0"/>
              </a:rPr>
              <a:t>    </a:t>
            </a:r>
            <a:r>
              <a:rPr lang="en-GB" b="0">
                <a:solidFill>
                  <a:srgbClr val="001080"/>
                </a:solidFill>
                <a:effectLst/>
                <a:latin typeface="Consolas" panose="020B0609020204030204" pitchFamily="49" charset="0"/>
              </a:rPr>
              <a:t>new_def_test</a:t>
            </a:r>
            <a:r>
              <a:rPr lang="en-GB" b="0">
                <a:solidFill>
                  <a:srgbClr val="3B3B3B"/>
                </a:solidFill>
                <a:effectLst/>
                <a:latin typeface="Consolas" panose="020B0609020204030204" pitchFamily="49" charset="0"/>
              </a:rPr>
              <a:t> </a:t>
            </a:r>
            <a:r>
              <a:rPr lang="en-GB" b="0">
                <a:solidFill>
                  <a:srgbClr val="000000"/>
                </a:solidFill>
                <a:effectLst/>
                <a:latin typeface="Consolas" panose="020B0609020204030204" pitchFamily="49" charset="0"/>
              </a:rPr>
              <a:t>=</a:t>
            </a:r>
            <a:r>
              <a:rPr lang="en-GB" b="0">
                <a:solidFill>
                  <a:srgbClr val="3B3B3B"/>
                </a:solidFill>
                <a:effectLst/>
                <a:latin typeface="Consolas" panose="020B0609020204030204" pitchFamily="49" charset="0"/>
              </a:rPr>
              <a:t> </a:t>
            </a:r>
            <a:r>
              <a:rPr lang="en-GB" b="0">
                <a:solidFill>
                  <a:srgbClr val="267F99"/>
                </a:solidFill>
                <a:effectLst/>
                <a:latin typeface="Consolas" panose="020B0609020204030204" pitchFamily="49" charset="0"/>
              </a:rPr>
              <a:t>pd</a:t>
            </a:r>
            <a:r>
              <a:rPr lang="en-GB" b="0">
                <a:solidFill>
                  <a:srgbClr val="3B3B3B"/>
                </a:solidFill>
                <a:effectLst/>
                <a:latin typeface="Consolas" panose="020B0609020204030204" pitchFamily="49" charset="0"/>
              </a:rPr>
              <a:t>.</a:t>
            </a:r>
            <a:r>
              <a:rPr lang="en-GB" b="0">
                <a:solidFill>
                  <a:srgbClr val="267F99"/>
                </a:solidFill>
                <a:effectLst/>
                <a:latin typeface="Consolas" panose="020B0609020204030204" pitchFamily="49" charset="0"/>
              </a:rPr>
              <a:t>DataFrame</a:t>
            </a:r>
            <a:r>
              <a:rPr lang="en-GB" b="0">
                <a:solidFill>
                  <a:srgbClr val="3B3B3B"/>
                </a:solidFill>
                <a:effectLst/>
                <a:latin typeface="Consolas" panose="020B0609020204030204" pitchFamily="49" charset="0"/>
              </a:rPr>
              <a:t>(</a:t>
            </a:r>
            <a:r>
              <a:rPr lang="en-GB" b="0">
                <a:solidFill>
                  <a:srgbClr val="001080"/>
                </a:solidFill>
                <a:effectLst/>
                <a:latin typeface="Consolas" panose="020B0609020204030204" pitchFamily="49" charset="0"/>
              </a:rPr>
              <a:t>testing_news</a:t>
            </a:r>
            <a:r>
              <a:rPr lang="en-GB" b="0">
                <a:solidFill>
                  <a:srgbClr val="3B3B3B"/>
                </a:solidFill>
                <a:effectLst/>
                <a:latin typeface="Consolas" panose="020B0609020204030204" pitchFamily="49" charset="0"/>
              </a:rPr>
              <a:t>)</a:t>
            </a:r>
          </a:p>
          <a:p>
            <a:r>
              <a:rPr lang="en-GB" b="0">
                <a:solidFill>
                  <a:srgbClr val="3B3B3B"/>
                </a:solidFill>
                <a:effectLst/>
                <a:latin typeface="Consolas" panose="020B0609020204030204" pitchFamily="49" charset="0"/>
              </a:rPr>
              <a:t>    </a:t>
            </a:r>
            <a:r>
              <a:rPr lang="en-GB" b="0">
                <a:solidFill>
                  <a:srgbClr val="001080"/>
                </a:solidFill>
                <a:effectLst/>
                <a:latin typeface="Consolas" panose="020B0609020204030204" pitchFamily="49" charset="0"/>
              </a:rPr>
              <a:t>new_def_test</a:t>
            </a:r>
            <a:r>
              <a:rPr lang="en-GB" b="0">
                <a:solidFill>
                  <a:srgbClr val="3B3B3B"/>
                </a:solidFill>
                <a:effectLst/>
                <a:latin typeface="Consolas" panose="020B0609020204030204" pitchFamily="49" charset="0"/>
              </a:rPr>
              <a:t>[</a:t>
            </a:r>
            <a:r>
              <a:rPr lang="en-GB" b="0">
                <a:solidFill>
                  <a:srgbClr val="A31515"/>
                </a:solidFill>
                <a:effectLst/>
                <a:latin typeface="Consolas" panose="020B0609020204030204" pitchFamily="49" charset="0"/>
              </a:rPr>
              <a:t>'test'</a:t>
            </a:r>
            <a:r>
              <a:rPr lang="en-GB" b="0">
                <a:solidFill>
                  <a:srgbClr val="3B3B3B"/>
                </a:solidFill>
                <a:effectLst/>
                <a:latin typeface="Consolas" panose="020B0609020204030204" pitchFamily="49" charset="0"/>
              </a:rPr>
              <a:t>] </a:t>
            </a:r>
            <a:r>
              <a:rPr lang="en-GB" b="0">
                <a:solidFill>
                  <a:srgbClr val="000000"/>
                </a:solidFill>
                <a:effectLst/>
                <a:latin typeface="Consolas" panose="020B0609020204030204" pitchFamily="49" charset="0"/>
              </a:rPr>
              <a:t>=</a:t>
            </a:r>
            <a:r>
              <a:rPr lang="en-GB" b="0">
                <a:solidFill>
                  <a:srgbClr val="3B3B3B"/>
                </a:solidFill>
                <a:effectLst/>
                <a:latin typeface="Consolas" panose="020B0609020204030204" pitchFamily="49" charset="0"/>
              </a:rPr>
              <a:t> </a:t>
            </a:r>
            <a:r>
              <a:rPr lang="en-GB" b="0">
                <a:solidFill>
                  <a:srgbClr val="001080"/>
                </a:solidFill>
                <a:effectLst/>
                <a:latin typeface="Consolas" panose="020B0609020204030204" pitchFamily="49" charset="0"/>
              </a:rPr>
              <a:t>new_def_test</a:t>
            </a:r>
            <a:r>
              <a:rPr lang="en-GB" b="0">
                <a:solidFill>
                  <a:srgbClr val="3B3B3B"/>
                </a:solidFill>
                <a:effectLst/>
                <a:latin typeface="Consolas" panose="020B0609020204030204" pitchFamily="49" charset="0"/>
              </a:rPr>
              <a:t>[</a:t>
            </a:r>
            <a:r>
              <a:rPr lang="en-GB" b="0">
                <a:solidFill>
                  <a:srgbClr val="A31515"/>
                </a:solidFill>
                <a:effectLst/>
                <a:latin typeface="Consolas" panose="020B0609020204030204" pitchFamily="49" charset="0"/>
              </a:rPr>
              <a:t>'text'</a:t>
            </a:r>
            <a:r>
              <a:rPr lang="en-GB" b="0">
                <a:solidFill>
                  <a:srgbClr val="3B3B3B"/>
                </a:solidFill>
                <a:effectLst/>
                <a:latin typeface="Consolas" panose="020B0609020204030204" pitchFamily="49" charset="0"/>
              </a:rPr>
              <a:t>].</a:t>
            </a:r>
            <a:r>
              <a:rPr lang="en-GB" b="0">
                <a:solidFill>
                  <a:srgbClr val="795E26"/>
                </a:solidFill>
                <a:effectLst/>
                <a:latin typeface="Consolas" panose="020B0609020204030204" pitchFamily="49" charset="0"/>
              </a:rPr>
              <a:t>apply</a:t>
            </a:r>
            <a:r>
              <a:rPr lang="en-GB" b="0">
                <a:solidFill>
                  <a:srgbClr val="3B3B3B"/>
                </a:solidFill>
                <a:effectLst/>
                <a:latin typeface="Consolas" panose="020B0609020204030204" pitchFamily="49" charset="0"/>
              </a:rPr>
              <a:t>(</a:t>
            </a:r>
            <a:r>
              <a:rPr lang="en-GB" b="0">
                <a:solidFill>
                  <a:srgbClr val="795E26"/>
                </a:solidFill>
                <a:effectLst/>
                <a:latin typeface="Consolas" panose="020B0609020204030204" pitchFamily="49" charset="0"/>
              </a:rPr>
              <a:t>wordopt</a:t>
            </a:r>
            <a:r>
              <a:rPr lang="en-GB" b="0">
                <a:solidFill>
                  <a:srgbClr val="3B3B3B"/>
                </a:solidFill>
                <a:effectLst/>
                <a:latin typeface="Consolas" panose="020B0609020204030204" pitchFamily="49" charset="0"/>
              </a:rPr>
              <a:t>)</a:t>
            </a:r>
          </a:p>
          <a:p>
            <a:r>
              <a:rPr lang="en-GB" b="0">
                <a:solidFill>
                  <a:srgbClr val="3B3B3B"/>
                </a:solidFill>
                <a:effectLst/>
                <a:latin typeface="Consolas" panose="020B0609020204030204" pitchFamily="49" charset="0"/>
              </a:rPr>
              <a:t>    </a:t>
            </a:r>
            <a:r>
              <a:rPr lang="en-GB" b="0">
                <a:solidFill>
                  <a:srgbClr val="001080"/>
                </a:solidFill>
                <a:effectLst/>
                <a:latin typeface="Consolas" panose="020B0609020204030204" pitchFamily="49" charset="0"/>
              </a:rPr>
              <a:t>new_X_test</a:t>
            </a:r>
            <a:r>
              <a:rPr lang="en-GB" b="0">
                <a:solidFill>
                  <a:srgbClr val="3B3B3B"/>
                </a:solidFill>
                <a:effectLst/>
                <a:latin typeface="Consolas" panose="020B0609020204030204" pitchFamily="49" charset="0"/>
              </a:rPr>
              <a:t> </a:t>
            </a:r>
            <a:r>
              <a:rPr lang="en-GB" b="0">
                <a:solidFill>
                  <a:srgbClr val="000000"/>
                </a:solidFill>
                <a:effectLst/>
                <a:latin typeface="Consolas" panose="020B0609020204030204" pitchFamily="49" charset="0"/>
              </a:rPr>
              <a:t>=</a:t>
            </a:r>
            <a:r>
              <a:rPr lang="en-GB" b="0">
                <a:solidFill>
                  <a:srgbClr val="3B3B3B"/>
                </a:solidFill>
                <a:effectLst/>
                <a:latin typeface="Consolas" panose="020B0609020204030204" pitchFamily="49" charset="0"/>
              </a:rPr>
              <a:t> </a:t>
            </a:r>
            <a:r>
              <a:rPr lang="en-GB" b="0">
                <a:solidFill>
                  <a:srgbClr val="001080"/>
                </a:solidFill>
                <a:effectLst/>
                <a:latin typeface="Consolas" panose="020B0609020204030204" pitchFamily="49" charset="0"/>
              </a:rPr>
              <a:t>new_def_test</a:t>
            </a:r>
            <a:r>
              <a:rPr lang="en-GB" b="0">
                <a:solidFill>
                  <a:srgbClr val="3B3B3B"/>
                </a:solidFill>
                <a:effectLst/>
                <a:latin typeface="Consolas" panose="020B0609020204030204" pitchFamily="49" charset="0"/>
              </a:rPr>
              <a:t>[</a:t>
            </a:r>
            <a:r>
              <a:rPr lang="en-GB" b="0">
                <a:solidFill>
                  <a:srgbClr val="A31515"/>
                </a:solidFill>
                <a:effectLst/>
                <a:latin typeface="Consolas" panose="020B0609020204030204" pitchFamily="49" charset="0"/>
              </a:rPr>
              <a:t>'text'</a:t>
            </a:r>
            <a:r>
              <a:rPr lang="en-GB" b="0">
                <a:solidFill>
                  <a:srgbClr val="3B3B3B"/>
                </a:solidFill>
                <a:effectLst/>
                <a:latin typeface="Consolas" panose="020B0609020204030204" pitchFamily="49" charset="0"/>
              </a:rPr>
              <a:t>]</a:t>
            </a:r>
          </a:p>
          <a:p>
            <a:r>
              <a:rPr lang="en-GB" b="0">
                <a:solidFill>
                  <a:srgbClr val="3B3B3B"/>
                </a:solidFill>
                <a:effectLst/>
                <a:latin typeface="Consolas" panose="020B0609020204030204" pitchFamily="49" charset="0"/>
              </a:rPr>
              <a:t>    </a:t>
            </a:r>
            <a:r>
              <a:rPr lang="en-GB" b="0">
                <a:solidFill>
                  <a:srgbClr val="001080"/>
                </a:solidFill>
                <a:effectLst/>
                <a:latin typeface="Consolas" panose="020B0609020204030204" pitchFamily="49" charset="0"/>
              </a:rPr>
              <a:t>new_XV_test</a:t>
            </a:r>
            <a:r>
              <a:rPr lang="en-GB" b="0">
                <a:solidFill>
                  <a:srgbClr val="3B3B3B"/>
                </a:solidFill>
                <a:effectLst/>
                <a:latin typeface="Consolas" panose="020B0609020204030204" pitchFamily="49" charset="0"/>
              </a:rPr>
              <a:t> </a:t>
            </a:r>
            <a:r>
              <a:rPr lang="en-GB" b="0">
                <a:solidFill>
                  <a:srgbClr val="000000"/>
                </a:solidFill>
                <a:effectLst/>
                <a:latin typeface="Consolas" panose="020B0609020204030204" pitchFamily="49" charset="0"/>
              </a:rPr>
              <a:t>=</a:t>
            </a:r>
            <a:r>
              <a:rPr lang="en-GB" b="0">
                <a:solidFill>
                  <a:srgbClr val="3B3B3B"/>
                </a:solidFill>
                <a:effectLst/>
                <a:latin typeface="Consolas" panose="020B0609020204030204" pitchFamily="49" charset="0"/>
              </a:rPr>
              <a:t> </a:t>
            </a:r>
            <a:r>
              <a:rPr lang="en-GB" b="0">
                <a:solidFill>
                  <a:srgbClr val="001080"/>
                </a:solidFill>
                <a:effectLst/>
                <a:latin typeface="Consolas" panose="020B0609020204030204" pitchFamily="49" charset="0"/>
              </a:rPr>
              <a:t>vectorization</a:t>
            </a:r>
            <a:r>
              <a:rPr lang="en-GB" b="0">
                <a:solidFill>
                  <a:srgbClr val="3B3B3B"/>
                </a:solidFill>
                <a:effectLst/>
                <a:latin typeface="Consolas" panose="020B0609020204030204" pitchFamily="49" charset="0"/>
              </a:rPr>
              <a:t>.</a:t>
            </a:r>
            <a:r>
              <a:rPr lang="en-GB" b="0">
                <a:solidFill>
                  <a:srgbClr val="795E26"/>
                </a:solidFill>
                <a:effectLst/>
                <a:latin typeface="Consolas" panose="020B0609020204030204" pitchFamily="49" charset="0"/>
              </a:rPr>
              <a:t>transform</a:t>
            </a:r>
            <a:r>
              <a:rPr lang="en-GB" b="0">
                <a:solidFill>
                  <a:srgbClr val="3B3B3B"/>
                </a:solidFill>
                <a:effectLst/>
                <a:latin typeface="Consolas" panose="020B0609020204030204" pitchFamily="49" charset="0"/>
              </a:rPr>
              <a:t>(</a:t>
            </a:r>
            <a:r>
              <a:rPr lang="en-GB" b="0">
                <a:solidFill>
                  <a:srgbClr val="001080"/>
                </a:solidFill>
                <a:effectLst/>
                <a:latin typeface="Consolas" panose="020B0609020204030204" pitchFamily="49" charset="0"/>
              </a:rPr>
              <a:t>new_X_test</a:t>
            </a:r>
            <a:r>
              <a:rPr lang="en-GB" b="0">
                <a:solidFill>
                  <a:srgbClr val="3B3B3B"/>
                </a:solidFill>
                <a:effectLst/>
                <a:latin typeface="Consolas" panose="020B0609020204030204" pitchFamily="49" charset="0"/>
              </a:rPr>
              <a:t>)</a:t>
            </a:r>
          </a:p>
          <a:p>
            <a:r>
              <a:rPr lang="en-GB" b="0">
                <a:solidFill>
                  <a:srgbClr val="3B3B3B"/>
                </a:solidFill>
                <a:effectLst/>
                <a:latin typeface="Consolas" panose="020B0609020204030204" pitchFamily="49" charset="0"/>
              </a:rPr>
              <a:t>    </a:t>
            </a:r>
            <a:r>
              <a:rPr lang="en-GB" b="0">
                <a:solidFill>
                  <a:srgbClr val="001080"/>
                </a:solidFill>
                <a:effectLst/>
                <a:latin typeface="Consolas" panose="020B0609020204030204" pitchFamily="49" charset="0"/>
              </a:rPr>
              <a:t>pred_LR</a:t>
            </a:r>
            <a:r>
              <a:rPr lang="en-GB" b="0">
                <a:solidFill>
                  <a:srgbClr val="3B3B3B"/>
                </a:solidFill>
                <a:effectLst/>
                <a:latin typeface="Consolas" panose="020B0609020204030204" pitchFamily="49" charset="0"/>
              </a:rPr>
              <a:t> </a:t>
            </a:r>
            <a:r>
              <a:rPr lang="en-GB" b="0">
                <a:solidFill>
                  <a:srgbClr val="000000"/>
                </a:solidFill>
                <a:effectLst/>
                <a:latin typeface="Consolas" panose="020B0609020204030204" pitchFamily="49" charset="0"/>
              </a:rPr>
              <a:t>=</a:t>
            </a:r>
            <a:r>
              <a:rPr lang="en-GB" b="0">
                <a:solidFill>
                  <a:srgbClr val="3B3B3B"/>
                </a:solidFill>
                <a:effectLst/>
                <a:latin typeface="Consolas" panose="020B0609020204030204" pitchFamily="49" charset="0"/>
              </a:rPr>
              <a:t> </a:t>
            </a:r>
            <a:r>
              <a:rPr lang="en-GB" b="0">
                <a:solidFill>
                  <a:srgbClr val="0070C1"/>
                </a:solidFill>
                <a:effectLst/>
                <a:latin typeface="Consolas" panose="020B0609020204030204" pitchFamily="49" charset="0"/>
              </a:rPr>
              <a:t>LR</a:t>
            </a:r>
            <a:r>
              <a:rPr lang="en-GB" b="0">
                <a:solidFill>
                  <a:srgbClr val="3B3B3B"/>
                </a:solidFill>
                <a:effectLst/>
                <a:latin typeface="Consolas" panose="020B0609020204030204" pitchFamily="49" charset="0"/>
              </a:rPr>
              <a:t>.</a:t>
            </a:r>
            <a:r>
              <a:rPr lang="en-GB" b="0">
                <a:solidFill>
                  <a:srgbClr val="795E26"/>
                </a:solidFill>
                <a:effectLst/>
                <a:latin typeface="Consolas" panose="020B0609020204030204" pitchFamily="49" charset="0"/>
              </a:rPr>
              <a:t>predict</a:t>
            </a:r>
            <a:r>
              <a:rPr lang="en-GB" b="0">
                <a:solidFill>
                  <a:srgbClr val="3B3B3B"/>
                </a:solidFill>
                <a:effectLst/>
                <a:latin typeface="Consolas" panose="020B0609020204030204" pitchFamily="49" charset="0"/>
              </a:rPr>
              <a:t>(</a:t>
            </a:r>
            <a:r>
              <a:rPr lang="en-GB" b="0">
                <a:solidFill>
                  <a:srgbClr val="001080"/>
                </a:solidFill>
                <a:effectLst/>
                <a:latin typeface="Consolas" panose="020B0609020204030204" pitchFamily="49" charset="0"/>
              </a:rPr>
              <a:t>new_XV_test</a:t>
            </a:r>
            <a:r>
              <a:rPr lang="en-GB" b="0">
                <a:solidFill>
                  <a:srgbClr val="3B3B3B"/>
                </a:solidFill>
                <a:effectLst/>
                <a:latin typeface="Consolas" panose="020B0609020204030204" pitchFamily="49" charset="0"/>
              </a:rPr>
              <a:t>)</a:t>
            </a:r>
          </a:p>
          <a:p>
            <a:r>
              <a:rPr lang="en-GB" b="0">
                <a:solidFill>
                  <a:srgbClr val="3B3B3B"/>
                </a:solidFill>
                <a:effectLst/>
                <a:latin typeface="Consolas" panose="020B0609020204030204" pitchFamily="49" charset="0"/>
              </a:rPr>
              <a:t>    </a:t>
            </a:r>
            <a:r>
              <a:rPr lang="en-GB" b="0">
                <a:solidFill>
                  <a:srgbClr val="001080"/>
                </a:solidFill>
                <a:effectLst/>
                <a:latin typeface="Consolas" panose="020B0609020204030204" pitchFamily="49" charset="0"/>
              </a:rPr>
              <a:t>pred_DTV</a:t>
            </a:r>
            <a:r>
              <a:rPr lang="en-GB" b="0">
                <a:solidFill>
                  <a:srgbClr val="3B3B3B"/>
                </a:solidFill>
                <a:effectLst/>
                <a:latin typeface="Consolas" panose="020B0609020204030204" pitchFamily="49" charset="0"/>
              </a:rPr>
              <a:t> </a:t>
            </a:r>
            <a:r>
              <a:rPr lang="en-GB" b="0">
                <a:solidFill>
                  <a:srgbClr val="000000"/>
                </a:solidFill>
                <a:effectLst/>
                <a:latin typeface="Consolas" panose="020B0609020204030204" pitchFamily="49" charset="0"/>
              </a:rPr>
              <a:t>=</a:t>
            </a:r>
            <a:r>
              <a:rPr lang="en-GB" b="0">
                <a:solidFill>
                  <a:srgbClr val="3B3B3B"/>
                </a:solidFill>
                <a:effectLst/>
                <a:latin typeface="Consolas" panose="020B0609020204030204" pitchFamily="49" charset="0"/>
              </a:rPr>
              <a:t> </a:t>
            </a:r>
            <a:r>
              <a:rPr lang="en-GB" b="0">
                <a:solidFill>
                  <a:srgbClr val="0070C1"/>
                </a:solidFill>
                <a:effectLst/>
                <a:latin typeface="Consolas" panose="020B0609020204030204" pitchFamily="49" charset="0"/>
              </a:rPr>
              <a:t>DTV</a:t>
            </a:r>
            <a:r>
              <a:rPr lang="en-GB" b="0">
                <a:solidFill>
                  <a:srgbClr val="3B3B3B"/>
                </a:solidFill>
                <a:effectLst/>
                <a:latin typeface="Consolas" panose="020B0609020204030204" pitchFamily="49" charset="0"/>
              </a:rPr>
              <a:t>.</a:t>
            </a:r>
            <a:r>
              <a:rPr lang="en-GB" b="0">
                <a:solidFill>
                  <a:srgbClr val="795E26"/>
                </a:solidFill>
                <a:effectLst/>
                <a:latin typeface="Consolas" panose="020B0609020204030204" pitchFamily="49" charset="0"/>
              </a:rPr>
              <a:t>predict</a:t>
            </a:r>
            <a:r>
              <a:rPr lang="en-GB" b="0">
                <a:solidFill>
                  <a:srgbClr val="3B3B3B"/>
                </a:solidFill>
                <a:effectLst/>
                <a:latin typeface="Consolas" panose="020B0609020204030204" pitchFamily="49" charset="0"/>
              </a:rPr>
              <a:t>(</a:t>
            </a:r>
            <a:r>
              <a:rPr lang="en-GB" b="0">
                <a:solidFill>
                  <a:srgbClr val="001080"/>
                </a:solidFill>
                <a:effectLst/>
                <a:latin typeface="Consolas" panose="020B0609020204030204" pitchFamily="49" charset="0"/>
              </a:rPr>
              <a:t>new_XV_test</a:t>
            </a:r>
            <a:r>
              <a:rPr lang="en-GB" b="0">
                <a:solidFill>
                  <a:srgbClr val="3B3B3B"/>
                </a:solidFill>
                <a:effectLst/>
                <a:latin typeface="Consolas" panose="020B0609020204030204" pitchFamily="49" charset="0"/>
              </a:rPr>
              <a:t>)</a:t>
            </a:r>
          </a:p>
          <a:p>
            <a:r>
              <a:rPr lang="en-GB" b="0">
                <a:solidFill>
                  <a:srgbClr val="3B3B3B"/>
                </a:solidFill>
                <a:effectLst/>
                <a:latin typeface="Consolas" panose="020B0609020204030204" pitchFamily="49" charset="0"/>
              </a:rPr>
              <a:t>    </a:t>
            </a:r>
            <a:r>
              <a:rPr lang="en-GB" b="0">
                <a:solidFill>
                  <a:srgbClr val="001080"/>
                </a:solidFill>
                <a:effectLst/>
                <a:latin typeface="Consolas" panose="020B0609020204030204" pitchFamily="49" charset="0"/>
              </a:rPr>
              <a:t>pred_GB</a:t>
            </a:r>
            <a:r>
              <a:rPr lang="en-GB" b="0">
                <a:solidFill>
                  <a:srgbClr val="3B3B3B"/>
                </a:solidFill>
                <a:effectLst/>
                <a:latin typeface="Consolas" panose="020B0609020204030204" pitchFamily="49" charset="0"/>
              </a:rPr>
              <a:t> </a:t>
            </a:r>
            <a:r>
              <a:rPr lang="en-GB" b="0">
                <a:solidFill>
                  <a:srgbClr val="000000"/>
                </a:solidFill>
                <a:effectLst/>
                <a:latin typeface="Consolas" panose="020B0609020204030204" pitchFamily="49" charset="0"/>
              </a:rPr>
              <a:t>=</a:t>
            </a:r>
            <a:r>
              <a:rPr lang="en-GB" b="0">
                <a:solidFill>
                  <a:srgbClr val="3B3B3B"/>
                </a:solidFill>
                <a:effectLst/>
                <a:latin typeface="Consolas" panose="020B0609020204030204" pitchFamily="49" charset="0"/>
              </a:rPr>
              <a:t> </a:t>
            </a:r>
            <a:r>
              <a:rPr lang="en-GB" b="0">
                <a:solidFill>
                  <a:srgbClr val="0070C1"/>
                </a:solidFill>
                <a:effectLst/>
                <a:latin typeface="Consolas" panose="020B0609020204030204" pitchFamily="49" charset="0"/>
              </a:rPr>
              <a:t>GB</a:t>
            </a:r>
            <a:r>
              <a:rPr lang="en-GB" b="0">
                <a:solidFill>
                  <a:srgbClr val="3B3B3B"/>
                </a:solidFill>
                <a:effectLst/>
                <a:latin typeface="Consolas" panose="020B0609020204030204" pitchFamily="49" charset="0"/>
              </a:rPr>
              <a:t>.</a:t>
            </a:r>
            <a:r>
              <a:rPr lang="en-GB" b="0">
                <a:solidFill>
                  <a:srgbClr val="795E26"/>
                </a:solidFill>
                <a:effectLst/>
                <a:latin typeface="Consolas" panose="020B0609020204030204" pitchFamily="49" charset="0"/>
              </a:rPr>
              <a:t>predict</a:t>
            </a:r>
            <a:r>
              <a:rPr lang="en-GB" b="0">
                <a:solidFill>
                  <a:srgbClr val="3B3B3B"/>
                </a:solidFill>
                <a:effectLst/>
                <a:latin typeface="Consolas" panose="020B0609020204030204" pitchFamily="49" charset="0"/>
              </a:rPr>
              <a:t>(</a:t>
            </a:r>
            <a:r>
              <a:rPr lang="en-GB" b="0">
                <a:solidFill>
                  <a:srgbClr val="001080"/>
                </a:solidFill>
                <a:effectLst/>
                <a:latin typeface="Consolas" panose="020B0609020204030204" pitchFamily="49" charset="0"/>
              </a:rPr>
              <a:t>new_XV_test</a:t>
            </a:r>
            <a:r>
              <a:rPr lang="en-GB" b="0">
                <a:solidFill>
                  <a:srgbClr val="3B3B3B"/>
                </a:solidFill>
                <a:effectLst/>
                <a:latin typeface="Consolas" panose="020B0609020204030204" pitchFamily="49" charset="0"/>
              </a:rPr>
              <a:t>)</a:t>
            </a:r>
          </a:p>
          <a:p>
            <a:r>
              <a:rPr lang="en-GB" b="0">
                <a:solidFill>
                  <a:srgbClr val="3B3B3B"/>
                </a:solidFill>
                <a:effectLst/>
                <a:latin typeface="Consolas" panose="020B0609020204030204" pitchFamily="49" charset="0"/>
              </a:rPr>
              <a:t>    </a:t>
            </a:r>
            <a:r>
              <a:rPr lang="en-GB" b="0">
                <a:solidFill>
                  <a:srgbClr val="001080"/>
                </a:solidFill>
                <a:effectLst/>
                <a:latin typeface="Consolas" panose="020B0609020204030204" pitchFamily="49" charset="0"/>
              </a:rPr>
              <a:t>pred_RFC</a:t>
            </a:r>
            <a:r>
              <a:rPr lang="en-GB" b="0">
                <a:solidFill>
                  <a:srgbClr val="3B3B3B"/>
                </a:solidFill>
                <a:effectLst/>
                <a:latin typeface="Consolas" panose="020B0609020204030204" pitchFamily="49" charset="0"/>
              </a:rPr>
              <a:t> </a:t>
            </a:r>
            <a:r>
              <a:rPr lang="en-GB" b="0">
                <a:solidFill>
                  <a:srgbClr val="000000"/>
                </a:solidFill>
                <a:effectLst/>
                <a:latin typeface="Consolas" panose="020B0609020204030204" pitchFamily="49" charset="0"/>
              </a:rPr>
              <a:t>=</a:t>
            </a:r>
            <a:r>
              <a:rPr lang="en-GB" b="0">
                <a:solidFill>
                  <a:srgbClr val="3B3B3B"/>
                </a:solidFill>
                <a:effectLst/>
                <a:latin typeface="Consolas" panose="020B0609020204030204" pitchFamily="49" charset="0"/>
              </a:rPr>
              <a:t> </a:t>
            </a:r>
            <a:r>
              <a:rPr lang="en-GB" b="0">
                <a:solidFill>
                  <a:srgbClr val="0070C1"/>
                </a:solidFill>
                <a:effectLst/>
                <a:latin typeface="Consolas" panose="020B0609020204030204" pitchFamily="49" charset="0"/>
              </a:rPr>
              <a:t>RF</a:t>
            </a:r>
            <a:r>
              <a:rPr lang="en-GB" b="0">
                <a:solidFill>
                  <a:srgbClr val="3B3B3B"/>
                </a:solidFill>
                <a:effectLst/>
                <a:latin typeface="Consolas" panose="020B0609020204030204" pitchFamily="49" charset="0"/>
              </a:rPr>
              <a:t>.</a:t>
            </a:r>
            <a:r>
              <a:rPr lang="en-GB" b="0">
                <a:solidFill>
                  <a:srgbClr val="795E26"/>
                </a:solidFill>
                <a:effectLst/>
                <a:latin typeface="Consolas" panose="020B0609020204030204" pitchFamily="49" charset="0"/>
              </a:rPr>
              <a:t>predict</a:t>
            </a:r>
            <a:r>
              <a:rPr lang="en-GB" b="0">
                <a:solidFill>
                  <a:srgbClr val="3B3B3B"/>
                </a:solidFill>
                <a:effectLst/>
                <a:latin typeface="Consolas" panose="020B0609020204030204" pitchFamily="49" charset="0"/>
              </a:rPr>
              <a:t>(</a:t>
            </a:r>
            <a:r>
              <a:rPr lang="en-GB" b="0">
                <a:solidFill>
                  <a:srgbClr val="001080"/>
                </a:solidFill>
                <a:effectLst/>
                <a:latin typeface="Consolas" panose="020B0609020204030204" pitchFamily="49" charset="0"/>
              </a:rPr>
              <a:t>new_XV_test</a:t>
            </a:r>
            <a:r>
              <a:rPr lang="en-GB" b="0">
                <a:solidFill>
                  <a:srgbClr val="3B3B3B"/>
                </a:solidFill>
                <a:effectLst/>
                <a:latin typeface="Consolas" panose="020B0609020204030204" pitchFamily="49" charset="0"/>
              </a:rPr>
              <a:t>)</a:t>
            </a:r>
          </a:p>
          <a:p>
            <a:r>
              <a:rPr lang="en-GB" b="0">
                <a:solidFill>
                  <a:srgbClr val="3B3B3B"/>
                </a:solidFill>
                <a:effectLst/>
                <a:latin typeface="Consolas" panose="020B0609020204030204" pitchFamily="49" charset="0"/>
              </a:rPr>
              <a:t>    </a:t>
            </a:r>
          </a:p>
          <a:p>
            <a:r>
              <a:rPr lang="en-GB" b="0">
                <a:solidFill>
                  <a:srgbClr val="3B3B3B"/>
                </a:solidFill>
                <a:effectLst/>
                <a:latin typeface="Consolas" panose="020B0609020204030204" pitchFamily="49" charset="0"/>
              </a:rPr>
              <a:t>    </a:t>
            </a:r>
            <a:r>
              <a:rPr lang="en-GB" b="0">
                <a:solidFill>
                  <a:srgbClr val="AF00DB"/>
                </a:solidFill>
                <a:effectLst/>
                <a:latin typeface="Consolas" panose="020B0609020204030204" pitchFamily="49" charset="0"/>
              </a:rPr>
              <a:t>return</a:t>
            </a:r>
            <a:r>
              <a:rPr lang="en-GB" b="0">
                <a:solidFill>
                  <a:srgbClr val="3B3B3B"/>
                </a:solidFill>
                <a:effectLst/>
                <a:latin typeface="Consolas" panose="020B0609020204030204" pitchFamily="49" charset="0"/>
              </a:rPr>
              <a:t> </a:t>
            </a:r>
            <a:r>
              <a:rPr lang="en-GB" b="0">
                <a:solidFill>
                  <a:srgbClr val="795E26"/>
                </a:solidFill>
                <a:effectLst/>
                <a:latin typeface="Consolas" panose="020B0609020204030204" pitchFamily="49" charset="0"/>
              </a:rPr>
              <a:t>print</a:t>
            </a:r>
            <a:r>
              <a:rPr lang="en-GB" b="0">
                <a:solidFill>
                  <a:srgbClr val="3B3B3B"/>
                </a:solidFill>
                <a:effectLst/>
                <a:latin typeface="Consolas" panose="020B0609020204030204" pitchFamily="49" charset="0"/>
              </a:rPr>
              <a:t>(</a:t>
            </a:r>
            <a:r>
              <a:rPr lang="en-GB" b="0">
                <a:solidFill>
                  <a:srgbClr val="A31515"/>
                </a:solidFill>
                <a:effectLst/>
                <a:latin typeface="Consolas" panose="020B0609020204030204" pitchFamily="49" charset="0"/>
              </a:rPr>
              <a:t>'</a:t>
            </a:r>
            <a:r>
              <a:rPr lang="en-GB" b="0">
                <a:solidFill>
                  <a:srgbClr val="EE0000"/>
                </a:solidFill>
                <a:effectLst/>
                <a:latin typeface="Consolas" panose="020B0609020204030204" pitchFamily="49" charset="0"/>
              </a:rPr>
              <a:t>\n\n</a:t>
            </a:r>
            <a:r>
              <a:rPr lang="en-GB" b="0">
                <a:solidFill>
                  <a:srgbClr val="A31515"/>
                </a:solidFill>
                <a:effectLst/>
                <a:latin typeface="Consolas" panose="020B0609020204030204" pitchFamily="49" charset="0"/>
              </a:rPr>
              <a:t>LR Prediction:</a:t>
            </a:r>
            <a:r>
              <a:rPr lang="en-GB" b="0">
                <a:solidFill>
                  <a:srgbClr val="0000FF"/>
                </a:solidFill>
                <a:effectLst/>
                <a:latin typeface="Consolas" panose="020B0609020204030204" pitchFamily="49" charset="0"/>
              </a:rPr>
              <a:t>{}</a:t>
            </a:r>
            <a:r>
              <a:rPr lang="en-GB" b="0">
                <a:solidFill>
                  <a:srgbClr val="A31515"/>
                </a:solidFill>
                <a:effectLst/>
                <a:latin typeface="Consolas" panose="020B0609020204030204" pitchFamily="49" charset="0"/>
              </a:rPr>
              <a:t> </a:t>
            </a:r>
            <a:r>
              <a:rPr lang="en-GB" b="0">
                <a:solidFill>
                  <a:srgbClr val="EE0000"/>
                </a:solidFill>
                <a:effectLst/>
                <a:latin typeface="Consolas" panose="020B0609020204030204" pitchFamily="49" charset="0"/>
              </a:rPr>
              <a:t>\n</a:t>
            </a:r>
            <a:r>
              <a:rPr lang="en-GB" b="0">
                <a:solidFill>
                  <a:srgbClr val="A31515"/>
                </a:solidFill>
                <a:effectLst/>
                <a:latin typeface="Consolas" panose="020B0609020204030204" pitchFamily="49" charset="0"/>
              </a:rPr>
              <a:t>DT Prediction: </a:t>
            </a:r>
            <a:r>
              <a:rPr lang="en-GB" b="0">
                <a:solidFill>
                  <a:srgbClr val="0000FF"/>
                </a:solidFill>
                <a:effectLst/>
                <a:latin typeface="Consolas" panose="020B0609020204030204" pitchFamily="49" charset="0"/>
              </a:rPr>
              <a:t>{}</a:t>
            </a:r>
            <a:r>
              <a:rPr lang="en-GB" b="0">
                <a:solidFill>
                  <a:srgbClr val="A31515"/>
                </a:solidFill>
                <a:effectLst/>
                <a:latin typeface="Consolas" panose="020B0609020204030204" pitchFamily="49" charset="0"/>
              </a:rPr>
              <a:t> </a:t>
            </a:r>
            <a:r>
              <a:rPr lang="en-GB" b="0">
                <a:solidFill>
                  <a:srgbClr val="EE0000"/>
                </a:solidFill>
                <a:effectLst/>
                <a:latin typeface="Consolas" panose="020B0609020204030204" pitchFamily="49" charset="0"/>
              </a:rPr>
              <a:t>\n</a:t>
            </a:r>
            <a:r>
              <a:rPr lang="en-GB" b="0">
                <a:solidFill>
                  <a:srgbClr val="A31515"/>
                </a:solidFill>
                <a:effectLst/>
                <a:latin typeface="Consolas" panose="020B0609020204030204" pitchFamily="49" charset="0"/>
              </a:rPr>
              <a:t>GBC Predcition: </a:t>
            </a:r>
            <a:r>
              <a:rPr lang="en-GB" b="0">
                <a:solidFill>
                  <a:srgbClr val="0000FF"/>
                </a:solidFill>
                <a:effectLst/>
                <a:latin typeface="Consolas" panose="020B0609020204030204" pitchFamily="49" charset="0"/>
              </a:rPr>
              <a:t>{}</a:t>
            </a:r>
            <a:r>
              <a:rPr lang="en-GB" b="0">
                <a:solidFill>
                  <a:srgbClr val="A31515"/>
                </a:solidFill>
                <a:effectLst/>
                <a:latin typeface="Consolas" panose="020B0609020204030204" pitchFamily="49" charset="0"/>
              </a:rPr>
              <a:t> </a:t>
            </a:r>
            <a:r>
              <a:rPr lang="en-GB" b="0">
                <a:solidFill>
                  <a:srgbClr val="EE0000"/>
                </a:solidFill>
                <a:effectLst/>
                <a:latin typeface="Consolas" panose="020B0609020204030204" pitchFamily="49" charset="0"/>
              </a:rPr>
              <a:t>\n</a:t>
            </a:r>
            <a:r>
              <a:rPr lang="en-GB" b="0">
                <a:solidFill>
                  <a:srgbClr val="A31515"/>
                </a:solidFill>
                <a:effectLst/>
                <a:latin typeface="Consolas" panose="020B0609020204030204" pitchFamily="49" charset="0"/>
              </a:rPr>
              <a:t>RFC Prediction: </a:t>
            </a:r>
            <a:r>
              <a:rPr lang="en-GB" b="0">
                <a:solidFill>
                  <a:srgbClr val="0000FF"/>
                </a:solidFill>
                <a:effectLst/>
                <a:latin typeface="Consolas" panose="020B0609020204030204" pitchFamily="49" charset="0"/>
              </a:rPr>
              <a:t>{}</a:t>
            </a:r>
            <a:r>
              <a:rPr lang="en-GB" b="0">
                <a:solidFill>
                  <a:srgbClr val="A31515"/>
                </a:solidFill>
                <a:effectLst/>
                <a:latin typeface="Consolas" panose="020B0609020204030204" pitchFamily="49" charset="0"/>
              </a:rPr>
              <a:t>'</a:t>
            </a:r>
            <a:r>
              <a:rPr lang="en-GB" b="0">
                <a:solidFill>
                  <a:srgbClr val="3B3B3B"/>
                </a:solidFill>
                <a:effectLst/>
                <a:latin typeface="Consolas" panose="020B0609020204030204" pitchFamily="49" charset="0"/>
              </a:rPr>
              <a:t>.</a:t>
            </a:r>
            <a:r>
              <a:rPr lang="en-GB" b="0">
                <a:solidFill>
                  <a:srgbClr val="795E26"/>
                </a:solidFill>
                <a:effectLst/>
                <a:latin typeface="Consolas" panose="020B0609020204030204" pitchFamily="49" charset="0"/>
              </a:rPr>
              <a:t>format</a:t>
            </a:r>
            <a:r>
              <a:rPr lang="en-GB" b="0">
                <a:solidFill>
                  <a:srgbClr val="3B3B3B"/>
                </a:solidFill>
                <a:effectLst/>
                <a:latin typeface="Consolas" panose="020B0609020204030204" pitchFamily="49" charset="0"/>
              </a:rPr>
              <a:t>(</a:t>
            </a:r>
            <a:r>
              <a:rPr lang="en-GB" b="0">
                <a:solidFill>
                  <a:srgbClr val="795E26"/>
                </a:solidFill>
                <a:effectLst/>
                <a:latin typeface="Consolas" panose="020B0609020204030204" pitchFamily="49" charset="0"/>
              </a:rPr>
              <a:t>output_lable</a:t>
            </a:r>
            <a:r>
              <a:rPr lang="en-GB" b="0">
                <a:solidFill>
                  <a:srgbClr val="3B3B3B"/>
                </a:solidFill>
                <a:effectLst/>
                <a:latin typeface="Consolas" panose="020B0609020204030204" pitchFamily="49" charset="0"/>
              </a:rPr>
              <a:t>(</a:t>
            </a:r>
            <a:r>
              <a:rPr lang="en-GB" b="0">
                <a:solidFill>
                  <a:srgbClr val="001080"/>
                </a:solidFill>
                <a:effectLst/>
                <a:latin typeface="Consolas" panose="020B0609020204030204" pitchFamily="49" charset="0"/>
              </a:rPr>
              <a:t>pred_LR</a:t>
            </a:r>
            <a:r>
              <a:rPr lang="en-GB" b="0">
                <a:solidFill>
                  <a:srgbClr val="3B3B3B"/>
                </a:solidFill>
                <a:effectLst/>
                <a:latin typeface="Consolas" panose="020B0609020204030204" pitchFamily="49" charset="0"/>
              </a:rPr>
              <a:t>[</a:t>
            </a:r>
            <a:r>
              <a:rPr lang="en-GB" b="0">
                <a:solidFill>
                  <a:srgbClr val="098658"/>
                </a:solidFill>
                <a:effectLst/>
                <a:latin typeface="Consolas" panose="020B0609020204030204" pitchFamily="49" charset="0"/>
              </a:rPr>
              <a:t>0</a:t>
            </a:r>
            <a:r>
              <a:rPr lang="en-GB" b="0">
                <a:solidFill>
                  <a:srgbClr val="3B3B3B"/>
                </a:solidFill>
                <a:effectLst/>
                <a:latin typeface="Consolas" panose="020B0609020204030204" pitchFamily="49" charset="0"/>
              </a:rPr>
              <a:t>]),</a:t>
            </a:r>
          </a:p>
          <a:p>
            <a:r>
              <a:rPr lang="en-GB" b="0">
                <a:solidFill>
                  <a:srgbClr val="3B3B3B"/>
                </a:solidFill>
                <a:effectLst/>
                <a:latin typeface="Consolas" panose="020B0609020204030204" pitchFamily="49" charset="0"/>
              </a:rPr>
              <a:t>                                                                                                        </a:t>
            </a:r>
            <a:r>
              <a:rPr lang="en-GB" b="0">
                <a:solidFill>
                  <a:srgbClr val="795E26"/>
                </a:solidFill>
                <a:effectLst/>
                <a:latin typeface="Consolas" panose="020B0609020204030204" pitchFamily="49" charset="0"/>
              </a:rPr>
              <a:t>output_lable</a:t>
            </a:r>
            <a:r>
              <a:rPr lang="en-GB" b="0">
                <a:solidFill>
                  <a:srgbClr val="3B3B3B"/>
                </a:solidFill>
                <a:effectLst/>
                <a:latin typeface="Consolas" panose="020B0609020204030204" pitchFamily="49" charset="0"/>
              </a:rPr>
              <a:t>(</a:t>
            </a:r>
            <a:r>
              <a:rPr lang="en-GB" b="0">
                <a:solidFill>
                  <a:srgbClr val="001080"/>
                </a:solidFill>
                <a:effectLst/>
                <a:latin typeface="Consolas" panose="020B0609020204030204" pitchFamily="49" charset="0"/>
              </a:rPr>
              <a:t>pred_GB</a:t>
            </a:r>
            <a:r>
              <a:rPr lang="en-GB" b="0">
                <a:solidFill>
                  <a:srgbClr val="3B3B3B"/>
                </a:solidFill>
                <a:effectLst/>
                <a:latin typeface="Consolas" panose="020B0609020204030204" pitchFamily="49" charset="0"/>
              </a:rPr>
              <a:t>[</a:t>
            </a:r>
            <a:r>
              <a:rPr lang="en-GB" b="0">
                <a:solidFill>
                  <a:srgbClr val="098658"/>
                </a:solidFill>
                <a:effectLst/>
                <a:latin typeface="Consolas" panose="020B0609020204030204" pitchFamily="49" charset="0"/>
              </a:rPr>
              <a:t>0</a:t>
            </a:r>
            <a:r>
              <a:rPr lang="en-GB" b="0">
                <a:solidFill>
                  <a:srgbClr val="3B3B3B"/>
                </a:solidFill>
                <a:effectLst/>
                <a:latin typeface="Consolas" panose="020B0609020204030204" pitchFamily="49" charset="0"/>
              </a:rPr>
              <a:t>]),</a:t>
            </a:r>
          </a:p>
          <a:p>
            <a:r>
              <a:rPr lang="en-GB" b="0">
                <a:solidFill>
                  <a:srgbClr val="3B3B3B"/>
                </a:solidFill>
                <a:effectLst/>
                <a:latin typeface="Consolas" panose="020B0609020204030204" pitchFamily="49" charset="0"/>
              </a:rPr>
              <a:t>                                                                                                        </a:t>
            </a:r>
            <a:r>
              <a:rPr lang="en-GB" b="0">
                <a:solidFill>
                  <a:srgbClr val="795E26"/>
                </a:solidFill>
                <a:effectLst/>
                <a:latin typeface="Consolas" panose="020B0609020204030204" pitchFamily="49" charset="0"/>
              </a:rPr>
              <a:t>output_lable</a:t>
            </a:r>
            <a:r>
              <a:rPr lang="en-GB" b="0">
                <a:solidFill>
                  <a:srgbClr val="3B3B3B"/>
                </a:solidFill>
                <a:effectLst/>
                <a:latin typeface="Consolas" panose="020B0609020204030204" pitchFamily="49" charset="0"/>
              </a:rPr>
              <a:t>(</a:t>
            </a:r>
            <a:r>
              <a:rPr lang="en-GB" b="0">
                <a:solidFill>
                  <a:srgbClr val="001080"/>
                </a:solidFill>
                <a:effectLst/>
                <a:latin typeface="Consolas" panose="020B0609020204030204" pitchFamily="49" charset="0"/>
              </a:rPr>
              <a:t>pred_RFC</a:t>
            </a:r>
            <a:r>
              <a:rPr lang="en-GB" b="0">
                <a:solidFill>
                  <a:srgbClr val="3B3B3B"/>
                </a:solidFill>
                <a:effectLst/>
                <a:latin typeface="Consolas" panose="020B0609020204030204" pitchFamily="49" charset="0"/>
              </a:rPr>
              <a:t>[</a:t>
            </a:r>
            <a:r>
              <a:rPr lang="en-GB" b="0">
                <a:solidFill>
                  <a:srgbClr val="098658"/>
                </a:solidFill>
                <a:effectLst/>
                <a:latin typeface="Consolas" panose="020B0609020204030204" pitchFamily="49" charset="0"/>
              </a:rPr>
              <a:t>0</a:t>
            </a:r>
            <a:r>
              <a:rPr lang="en-GB" b="0">
                <a:solidFill>
                  <a:srgbClr val="3B3B3B"/>
                </a:solidFill>
                <a:effectLst/>
                <a:latin typeface="Consolas" panose="020B0609020204030204" pitchFamily="49" charset="0"/>
              </a:rPr>
              <a:t>])))</a:t>
            </a:r>
          </a:p>
        </p:txBody>
      </p:sp>
      <p:grpSp>
        <p:nvGrpSpPr>
          <p:cNvPr id="2" name="Group 1">
            <a:extLst>
              <a:ext uri="{FF2B5EF4-FFF2-40B4-BE49-F238E27FC236}">
                <a16:creationId xmlns:a16="http://schemas.microsoft.com/office/drawing/2014/main" id="{D5C92D74-46C7-748D-DF97-20E981DE7D3C}"/>
              </a:ext>
            </a:extLst>
          </p:cNvPr>
          <p:cNvGrpSpPr/>
          <p:nvPr/>
        </p:nvGrpSpPr>
        <p:grpSpPr>
          <a:xfrm>
            <a:off x="0" y="422963"/>
            <a:ext cx="3447419" cy="6587437"/>
            <a:chOff x="0" y="-46973"/>
            <a:chExt cx="3752214" cy="7057373"/>
          </a:xfrm>
        </p:grpSpPr>
        <p:pic>
          <p:nvPicPr>
            <p:cNvPr id="1028" name="Picture 4" descr="79,644 Hand Holding Phone Stock Photos, High-Res Pictures, and Images -  Getty Images">
              <a:extLst>
                <a:ext uri="{FF2B5EF4-FFF2-40B4-BE49-F238E27FC236}">
                  <a16:creationId xmlns:a16="http://schemas.microsoft.com/office/drawing/2014/main" id="{C2C37C58-F7BD-B008-53DE-AFD632425D9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923" t="8930" r="42461" b="7516"/>
            <a:stretch/>
          </p:blipFill>
          <p:spPr bwMode="auto">
            <a:xfrm flipH="1">
              <a:off x="0" y="-46973"/>
              <a:ext cx="3752214" cy="705737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9C120C-184D-9043-A148-D9F1A10D6D8D}"/>
                </a:ext>
              </a:extLst>
            </p:cNvPr>
            <p:cNvSpPr txBox="1"/>
            <p:nvPr/>
          </p:nvSpPr>
          <p:spPr>
            <a:xfrm>
              <a:off x="1259202" y="1055724"/>
              <a:ext cx="1807276" cy="1945424"/>
            </a:xfrm>
            <a:prstGeom prst="rect">
              <a:avLst/>
            </a:prstGeom>
            <a:noFill/>
          </p:spPr>
          <p:txBody>
            <a:bodyPr wrap="square" rtlCol="0">
              <a:spAutoFit/>
            </a:bodyPr>
            <a:lstStyle/>
            <a:p>
              <a:pPr algn="ctr"/>
              <a:endParaRPr lang="en-GB" sz="2800" dirty="0"/>
            </a:p>
            <a:p>
              <a:pPr algn="ctr"/>
              <a:endParaRPr lang="en-GB" sz="2800" dirty="0"/>
            </a:p>
            <a:p>
              <a:pPr algn="ctr"/>
              <a:r>
                <a:rPr lang="en-GB" sz="2800" dirty="0"/>
                <a:t>Prediction model</a:t>
              </a:r>
              <a:endParaRPr lang="en-GB" sz="1050" dirty="0"/>
            </a:p>
          </p:txBody>
        </p:sp>
      </p:grpSp>
    </p:spTree>
    <p:extLst>
      <p:ext uri="{BB962C8B-B14F-4D97-AF65-F5344CB8AC3E}">
        <p14:creationId xmlns:p14="http://schemas.microsoft.com/office/powerpoint/2010/main" val="503380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nd holding smart phone with blank screen - IOsteopath">
            <a:extLst>
              <a:ext uri="{FF2B5EF4-FFF2-40B4-BE49-F238E27FC236}">
                <a16:creationId xmlns:a16="http://schemas.microsoft.com/office/drawing/2014/main" id="{0EF935A8-134D-41E0-B72D-33D3A7ABD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2724213" y="-1927262"/>
            <a:ext cx="3313682" cy="43091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3,848,900+ Mobile Phone Stock Photos, Pictures &amp; Royalty-Free Images -  iStock | Smartphone, Cell phone icon, Cell phone in hand">
            <a:extLst>
              <a:ext uri="{FF2B5EF4-FFF2-40B4-BE49-F238E27FC236}">
                <a16:creationId xmlns:a16="http://schemas.microsoft.com/office/drawing/2014/main" id="{12347283-B846-4413-11EA-36172EB89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131265" y="-4601623"/>
            <a:ext cx="4267512" cy="45659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59,600+ Hand Holding Mobile Phone Stock Photos, Pictures ...">
            <a:extLst>
              <a:ext uri="{FF2B5EF4-FFF2-40B4-BE49-F238E27FC236}">
                <a16:creationId xmlns:a16="http://schemas.microsoft.com/office/drawing/2014/main" id="{C8F30BA3-BF46-AC22-E46C-3D41528B1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5" y="6777331"/>
            <a:ext cx="3688356" cy="36160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 Holding Phone Images - Free Download on Freepik">
            <a:extLst>
              <a:ext uri="{FF2B5EF4-FFF2-40B4-BE49-F238E27FC236}">
                <a16:creationId xmlns:a16="http://schemas.microsoft.com/office/drawing/2014/main" id="{5251070B-48BA-BBAE-C9ED-310C440604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2226" y="6853377"/>
            <a:ext cx="2798732" cy="39194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15,500+ Hand Holding Old Phone Stock Photos, Pictures &amp; Royalty-Free Images  - iStock | Hand holding old phone isolated">
            <a:extLst>
              <a:ext uri="{FF2B5EF4-FFF2-40B4-BE49-F238E27FC236}">
                <a16:creationId xmlns:a16="http://schemas.microsoft.com/office/drawing/2014/main" id="{D365A326-E6DC-8F58-0161-C0F67B77D9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5612226" y="-2732995"/>
            <a:ext cx="4106960" cy="273299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1,357,251 Mobile Phone Hand Images, Stock Photos, 3D objects, &amp; Vectors |  Shutterstock">
            <a:extLst>
              <a:ext uri="{FF2B5EF4-FFF2-40B4-BE49-F238E27FC236}">
                <a16:creationId xmlns:a16="http://schemas.microsoft.com/office/drawing/2014/main" id="{377DA846-7184-FB0F-FCC6-BF27999D125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7871"/>
          <a:stretch/>
        </p:blipFill>
        <p:spPr bwMode="auto">
          <a:xfrm rot="5400000">
            <a:off x="-2575209" y="-1519486"/>
            <a:ext cx="2182816" cy="29676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3,399 02 Phone Stock Photos, High-Res Pictures, and Images - Getty Images">
            <a:extLst>
              <a:ext uri="{FF2B5EF4-FFF2-40B4-BE49-F238E27FC236}">
                <a16:creationId xmlns:a16="http://schemas.microsoft.com/office/drawing/2014/main" id="{562EABAC-FDEA-7E61-D729-31108A31D76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868" t="8504" r="29860" b="42192"/>
          <a:stretch/>
        </p:blipFill>
        <p:spPr bwMode="auto">
          <a:xfrm>
            <a:off x="12724213" y="4861290"/>
            <a:ext cx="3688357" cy="1916041"/>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Shape 2">
            <a:extLst>
              <a:ext uri="{FF2B5EF4-FFF2-40B4-BE49-F238E27FC236}">
                <a16:creationId xmlns:a16="http://schemas.microsoft.com/office/drawing/2014/main" id="{C771B97D-E3CE-F573-670B-2C45F29232B7}"/>
              </a:ext>
            </a:extLst>
          </p:cNvPr>
          <p:cNvSpPr/>
          <p:nvPr/>
        </p:nvSpPr>
        <p:spPr>
          <a:xfrm>
            <a:off x="-6500940" y="422963"/>
            <a:ext cx="6120000" cy="6120000"/>
          </a:xfrm>
          <a:custGeom>
            <a:avLst/>
            <a:gdLst>
              <a:gd name="connsiteX0" fmla="*/ 3060000 w 6120000"/>
              <a:gd name="connsiteY0" fmla="*/ 540000 h 6120000"/>
              <a:gd name="connsiteX1" fmla="*/ 540000 w 6120000"/>
              <a:gd name="connsiteY1" fmla="*/ 3060000 h 6120000"/>
              <a:gd name="connsiteX2" fmla="*/ 3060000 w 6120000"/>
              <a:gd name="connsiteY2" fmla="*/ 5580000 h 6120000"/>
              <a:gd name="connsiteX3" fmla="*/ 5580000 w 6120000"/>
              <a:gd name="connsiteY3" fmla="*/ 3060000 h 6120000"/>
              <a:gd name="connsiteX4" fmla="*/ 3060000 w 6120000"/>
              <a:gd name="connsiteY4" fmla="*/ 540000 h 6120000"/>
              <a:gd name="connsiteX5" fmla="*/ 3060000 w 6120000"/>
              <a:gd name="connsiteY5" fmla="*/ 0 h 6120000"/>
              <a:gd name="connsiteX6" fmla="*/ 6120000 w 6120000"/>
              <a:gd name="connsiteY6" fmla="*/ 3060000 h 6120000"/>
              <a:gd name="connsiteX7" fmla="*/ 3060000 w 6120000"/>
              <a:gd name="connsiteY7" fmla="*/ 6120000 h 6120000"/>
              <a:gd name="connsiteX8" fmla="*/ 0 w 6120000"/>
              <a:gd name="connsiteY8" fmla="*/ 3060000 h 6120000"/>
              <a:gd name="connsiteX9" fmla="*/ 3060000 w 6120000"/>
              <a:gd name="connsiteY9" fmla="*/ 0 h 61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0000" h="6120000">
                <a:moveTo>
                  <a:pt x="3060000" y="540000"/>
                </a:moveTo>
                <a:cubicBezTo>
                  <a:pt x="1668242" y="540000"/>
                  <a:pt x="540000" y="1668242"/>
                  <a:pt x="540000" y="3060000"/>
                </a:cubicBezTo>
                <a:cubicBezTo>
                  <a:pt x="540000" y="4451758"/>
                  <a:pt x="1668242" y="5580000"/>
                  <a:pt x="3060000" y="5580000"/>
                </a:cubicBezTo>
                <a:cubicBezTo>
                  <a:pt x="4451758" y="5580000"/>
                  <a:pt x="5580000" y="4451758"/>
                  <a:pt x="5580000" y="3060000"/>
                </a:cubicBezTo>
                <a:cubicBezTo>
                  <a:pt x="5580000" y="1668242"/>
                  <a:pt x="4451758" y="540000"/>
                  <a:pt x="3060000" y="540000"/>
                </a:cubicBezTo>
                <a:close/>
                <a:moveTo>
                  <a:pt x="3060000" y="0"/>
                </a:moveTo>
                <a:cubicBezTo>
                  <a:pt x="4749991" y="0"/>
                  <a:pt x="6120000" y="1370009"/>
                  <a:pt x="6120000" y="3060000"/>
                </a:cubicBezTo>
                <a:cubicBezTo>
                  <a:pt x="6120000" y="4749991"/>
                  <a:pt x="4749991" y="6120000"/>
                  <a:pt x="3060000" y="6120000"/>
                </a:cubicBezTo>
                <a:cubicBezTo>
                  <a:pt x="1370009" y="6120000"/>
                  <a:pt x="0" y="4749991"/>
                  <a:pt x="0" y="3060000"/>
                </a:cubicBezTo>
                <a:cubicBezTo>
                  <a:pt x="0" y="1370009"/>
                  <a:pt x="1370009" y="0"/>
                  <a:pt x="3060000" y="0"/>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Rectangle 3">
            <a:extLst>
              <a:ext uri="{FF2B5EF4-FFF2-40B4-BE49-F238E27FC236}">
                <a16:creationId xmlns:a16="http://schemas.microsoft.com/office/drawing/2014/main" id="{3E1BF190-521F-2481-CA34-794C7E42E8D6}"/>
              </a:ext>
            </a:extLst>
          </p:cNvPr>
          <p:cNvSpPr/>
          <p:nvPr/>
        </p:nvSpPr>
        <p:spPr>
          <a:xfrm>
            <a:off x="13101541" y="3162822"/>
            <a:ext cx="1466850" cy="1850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99925FC-C31E-C116-759A-4F42FBCF1B1B}"/>
              </a:ext>
            </a:extLst>
          </p:cNvPr>
          <p:cNvSpPr/>
          <p:nvPr/>
        </p:nvSpPr>
        <p:spPr>
          <a:xfrm rot="2686960">
            <a:off x="12087080" y="8140557"/>
            <a:ext cx="1466850" cy="1850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D3C5782-BF86-C7CF-5F73-3BC74FC18C9A}"/>
              </a:ext>
            </a:extLst>
          </p:cNvPr>
          <p:cNvSpPr/>
          <p:nvPr/>
        </p:nvSpPr>
        <p:spPr>
          <a:xfrm rot="19250596">
            <a:off x="10241580" y="-2019808"/>
            <a:ext cx="1466850" cy="1850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19415902-AE07-6464-60BC-47E395BE4FA0}"/>
              </a:ext>
            </a:extLst>
          </p:cNvPr>
          <p:cNvSpPr/>
          <p:nvPr/>
        </p:nvSpPr>
        <p:spPr>
          <a:xfrm rot="16200000">
            <a:off x="6434513" y="-2019808"/>
            <a:ext cx="1466850" cy="1850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A271300-D86A-0E8F-F884-C369260C05C9}"/>
              </a:ext>
            </a:extLst>
          </p:cNvPr>
          <p:cNvSpPr/>
          <p:nvPr/>
        </p:nvSpPr>
        <p:spPr>
          <a:xfrm rot="16200000">
            <a:off x="7974865" y="7987146"/>
            <a:ext cx="1466850" cy="1850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7A5AD20-346E-B3D0-DC9A-18A245793EB4}"/>
              </a:ext>
            </a:extLst>
          </p:cNvPr>
          <p:cNvSpPr/>
          <p:nvPr/>
        </p:nvSpPr>
        <p:spPr>
          <a:xfrm>
            <a:off x="178755" y="-1484930"/>
            <a:ext cx="1466850" cy="1850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885C86-EF0F-C77C-85BA-40693E8F3965}"/>
              </a:ext>
            </a:extLst>
          </p:cNvPr>
          <p:cNvSpPr/>
          <p:nvPr/>
        </p:nvSpPr>
        <p:spPr>
          <a:xfrm rot="19250596">
            <a:off x="3531597" y="8140556"/>
            <a:ext cx="1466850" cy="1850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A2FE873-3BD0-669B-23B1-00F1BC5E9217}"/>
              </a:ext>
            </a:extLst>
          </p:cNvPr>
          <p:cNvSpPr/>
          <p:nvPr/>
        </p:nvSpPr>
        <p:spPr>
          <a:xfrm rot="2686960">
            <a:off x="3948795" y="-1989754"/>
            <a:ext cx="1466850" cy="1850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66C3D913-F7F1-2841-B554-CF4C3976984A}"/>
              </a:ext>
            </a:extLst>
          </p:cNvPr>
          <p:cNvSpPr txBox="1"/>
          <p:nvPr/>
        </p:nvSpPr>
        <p:spPr>
          <a:xfrm rot="21378783">
            <a:off x="7077387" y="-1882922"/>
            <a:ext cx="1446419" cy="2092881"/>
          </a:xfrm>
          <a:prstGeom prst="rect">
            <a:avLst/>
          </a:prstGeom>
          <a:noFill/>
        </p:spPr>
        <p:txBody>
          <a:bodyPr wrap="square" rtlCol="0">
            <a:spAutoFit/>
          </a:bodyPr>
          <a:lstStyle/>
          <a:p>
            <a:pPr algn="ctr"/>
            <a:r>
              <a:rPr lang="en-GB" sz="1000" dirty="0"/>
              <a:t>MODELS</a:t>
            </a:r>
          </a:p>
          <a:p>
            <a:pPr algn="ctr"/>
            <a:endParaRPr lang="en-GB" sz="1000" dirty="0"/>
          </a:p>
          <a:p>
            <a:pPr algn="ctr"/>
            <a:r>
              <a:rPr lang="en-GB" sz="1000" dirty="0"/>
              <a:t>LR - 71%</a:t>
            </a:r>
          </a:p>
          <a:p>
            <a:pPr algn="ctr"/>
            <a:endParaRPr lang="en-GB" sz="1000" dirty="0"/>
          </a:p>
          <a:p>
            <a:pPr algn="ctr"/>
            <a:r>
              <a:rPr lang="en-GB" sz="1000" dirty="0"/>
              <a:t>DT - 75%</a:t>
            </a:r>
          </a:p>
          <a:p>
            <a:pPr algn="ctr"/>
            <a:endParaRPr lang="en-GB" sz="1000" dirty="0"/>
          </a:p>
          <a:p>
            <a:pPr algn="ctr"/>
            <a:r>
              <a:rPr lang="en-GB" sz="1000" dirty="0"/>
              <a:t>GBC - 80%</a:t>
            </a:r>
          </a:p>
          <a:p>
            <a:pPr algn="ctr"/>
            <a:endParaRPr lang="en-GB" sz="1000" dirty="0"/>
          </a:p>
          <a:p>
            <a:pPr algn="ctr"/>
            <a:r>
              <a:rPr lang="en-GB" sz="1000" dirty="0"/>
              <a:t>RF - 77%</a:t>
            </a:r>
          </a:p>
          <a:p>
            <a:pPr algn="ctr"/>
            <a:endParaRPr lang="en-GB" sz="1000" dirty="0"/>
          </a:p>
          <a:p>
            <a:pPr algn="ctr"/>
            <a:endParaRPr lang="en-GB" sz="1000" dirty="0"/>
          </a:p>
          <a:p>
            <a:pPr algn="ctr"/>
            <a:endParaRPr lang="en-GB" sz="1000" dirty="0"/>
          </a:p>
          <a:p>
            <a:endParaRPr lang="en-GB" sz="1000" dirty="0"/>
          </a:p>
        </p:txBody>
      </p:sp>
      <p:sp>
        <p:nvSpPr>
          <p:cNvPr id="13" name="TextBox 12">
            <a:extLst>
              <a:ext uri="{FF2B5EF4-FFF2-40B4-BE49-F238E27FC236}">
                <a16:creationId xmlns:a16="http://schemas.microsoft.com/office/drawing/2014/main" id="{80D8557C-0E52-CBBB-2100-31C2544ABDB3}"/>
              </a:ext>
            </a:extLst>
          </p:cNvPr>
          <p:cNvSpPr txBox="1"/>
          <p:nvPr/>
        </p:nvSpPr>
        <p:spPr>
          <a:xfrm>
            <a:off x="3460053" y="117693"/>
            <a:ext cx="8719311" cy="6555641"/>
          </a:xfrm>
          <a:prstGeom prst="rect">
            <a:avLst/>
          </a:prstGeom>
          <a:noFill/>
        </p:spPr>
        <p:txBody>
          <a:bodyPr wrap="square" rtlCol="0">
            <a:spAutoFit/>
          </a:bodyPr>
          <a:lstStyle/>
          <a:p>
            <a:r>
              <a:rPr lang="en-GB" sz="1400" b="0" dirty="0">
                <a:solidFill>
                  <a:srgbClr val="0000FF"/>
                </a:solidFill>
                <a:effectLst/>
                <a:latin typeface="Consolas" panose="020B0609020204030204" pitchFamily="49" charset="0"/>
              </a:rPr>
              <a:t>class</a:t>
            </a:r>
            <a:r>
              <a:rPr lang="en-GB" sz="1400" b="0" dirty="0">
                <a:solidFill>
                  <a:srgbClr val="3B3B3B"/>
                </a:solidFill>
                <a:effectLst/>
                <a:latin typeface="Consolas" panose="020B0609020204030204" pitchFamily="49" charset="0"/>
              </a:rPr>
              <a:t> </a:t>
            </a:r>
            <a:r>
              <a:rPr lang="en-GB" sz="1400" b="0" dirty="0" err="1">
                <a:solidFill>
                  <a:srgbClr val="267F99"/>
                </a:solidFill>
                <a:effectLst/>
                <a:latin typeface="Consolas" panose="020B0609020204030204" pitchFamily="49" charset="0"/>
              </a:rPr>
              <a:t>BERT_Arch</a:t>
            </a:r>
            <a:r>
              <a:rPr lang="en-GB" sz="1400" b="0" dirty="0">
                <a:solidFill>
                  <a:srgbClr val="3B3B3B"/>
                </a:solidFill>
                <a:effectLst/>
                <a:latin typeface="Consolas" panose="020B0609020204030204" pitchFamily="49" charset="0"/>
              </a:rPr>
              <a:t>(</a:t>
            </a:r>
            <a:r>
              <a:rPr lang="en-GB" sz="1400" b="0" dirty="0" err="1">
                <a:solidFill>
                  <a:srgbClr val="267F99"/>
                </a:solidFill>
                <a:effectLst/>
                <a:latin typeface="Consolas" panose="020B0609020204030204" pitchFamily="49" charset="0"/>
              </a:rPr>
              <a:t>nn</a:t>
            </a:r>
            <a:r>
              <a:rPr lang="en-GB" sz="1400" b="0" dirty="0" err="1">
                <a:solidFill>
                  <a:srgbClr val="3B3B3B"/>
                </a:solidFill>
                <a:effectLst/>
                <a:latin typeface="Consolas" panose="020B0609020204030204" pitchFamily="49" charset="0"/>
              </a:rPr>
              <a:t>.</a:t>
            </a:r>
            <a:r>
              <a:rPr lang="en-GB" sz="1400" b="0" dirty="0" err="1">
                <a:solidFill>
                  <a:srgbClr val="267F99"/>
                </a:solidFill>
                <a:effectLst/>
                <a:latin typeface="Consolas" panose="020B0609020204030204" pitchFamily="49" charset="0"/>
              </a:rPr>
              <a:t>Module</a:t>
            </a:r>
            <a:r>
              <a:rPr lang="en-GB" sz="1400" b="0" dirty="0">
                <a:solidFill>
                  <a:srgbClr val="3B3B3B"/>
                </a:solidFill>
                <a:effectLst/>
                <a:latin typeface="Consolas" panose="020B0609020204030204" pitchFamily="49" charset="0"/>
              </a:rPr>
              <a:t>):</a:t>
            </a:r>
          </a:p>
          <a:p>
            <a:r>
              <a:rPr lang="en-GB" sz="1400" b="0" dirty="0">
                <a:solidFill>
                  <a:srgbClr val="3B3B3B"/>
                </a:solidFill>
                <a:effectLst/>
                <a:latin typeface="Consolas" panose="020B0609020204030204" pitchFamily="49" charset="0"/>
              </a:rPr>
              <a:t>    </a:t>
            </a:r>
            <a:r>
              <a:rPr lang="en-GB" sz="1400" b="0" dirty="0">
                <a:solidFill>
                  <a:srgbClr val="0000FF"/>
                </a:solidFill>
                <a:effectLst/>
                <a:latin typeface="Consolas" panose="020B0609020204030204" pitchFamily="49" charset="0"/>
              </a:rPr>
              <a:t>def</a:t>
            </a:r>
            <a:r>
              <a:rPr lang="en-GB" sz="1400" b="0" dirty="0">
                <a:solidFill>
                  <a:srgbClr val="3B3B3B"/>
                </a:solidFill>
                <a:effectLst/>
                <a:latin typeface="Consolas" panose="020B0609020204030204" pitchFamily="49" charset="0"/>
              </a:rPr>
              <a:t> </a:t>
            </a:r>
            <a:r>
              <a:rPr lang="en-GB" sz="1400" b="0" dirty="0">
                <a:solidFill>
                  <a:srgbClr val="795E26"/>
                </a:solidFill>
                <a:effectLst/>
                <a:latin typeface="Consolas" panose="020B0609020204030204" pitchFamily="49" charset="0"/>
              </a:rPr>
              <a:t>__</a:t>
            </a:r>
            <a:r>
              <a:rPr lang="en-GB" sz="1400" b="0" dirty="0" err="1">
                <a:solidFill>
                  <a:srgbClr val="795E26"/>
                </a:solidFill>
                <a:effectLst/>
                <a:latin typeface="Consolas" panose="020B0609020204030204" pitchFamily="49" charset="0"/>
              </a:rPr>
              <a:t>init</a:t>
            </a:r>
            <a:r>
              <a:rPr lang="en-GB" sz="1400" b="0" dirty="0">
                <a:solidFill>
                  <a:srgbClr val="795E26"/>
                </a:solidFill>
                <a:effectLst/>
                <a:latin typeface="Consolas" panose="020B0609020204030204" pitchFamily="49" charset="0"/>
              </a:rPr>
              <a:t>__</a:t>
            </a:r>
            <a:r>
              <a:rPr lang="en-GB" sz="1400" b="0" dirty="0">
                <a:solidFill>
                  <a:srgbClr val="3B3B3B"/>
                </a:solidFill>
                <a:effectLst/>
                <a:latin typeface="Consolas" panose="020B0609020204030204" pitchFamily="49" charset="0"/>
              </a:rPr>
              <a:t>(</a:t>
            </a:r>
            <a:r>
              <a:rPr lang="en-GB" sz="1400" b="0" dirty="0">
                <a:solidFill>
                  <a:srgbClr val="001080"/>
                </a:solidFill>
                <a:effectLst/>
                <a:latin typeface="Consolas" panose="020B0609020204030204" pitchFamily="49" charset="0"/>
              </a:rPr>
              <a:t>self</a:t>
            </a:r>
            <a:r>
              <a:rPr lang="en-GB" sz="1400" b="0" dirty="0">
                <a:solidFill>
                  <a:srgbClr val="3B3B3B"/>
                </a:solidFill>
                <a:effectLst/>
                <a:latin typeface="Consolas" panose="020B0609020204030204" pitchFamily="49" charset="0"/>
              </a:rPr>
              <a:t>, </a:t>
            </a:r>
            <a:r>
              <a:rPr lang="en-GB" sz="1400" b="0" dirty="0" err="1">
                <a:solidFill>
                  <a:srgbClr val="001080"/>
                </a:solidFill>
                <a:effectLst/>
                <a:latin typeface="Consolas" panose="020B0609020204030204" pitchFamily="49" charset="0"/>
              </a:rPr>
              <a:t>bert</a:t>
            </a:r>
            <a:r>
              <a:rPr lang="en-GB" sz="1400" b="0" dirty="0">
                <a:solidFill>
                  <a:srgbClr val="3B3B3B"/>
                </a:solidFill>
                <a:effectLst/>
                <a:latin typeface="Consolas" panose="020B0609020204030204" pitchFamily="49" charset="0"/>
              </a:rPr>
              <a:t>):  </a:t>
            </a:r>
          </a:p>
          <a:p>
            <a:r>
              <a:rPr lang="en-GB" sz="1400" b="0" dirty="0">
                <a:solidFill>
                  <a:srgbClr val="3B3B3B"/>
                </a:solidFill>
                <a:effectLst/>
                <a:latin typeface="Consolas" panose="020B0609020204030204" pitchFamily="49" charset="0"/>
              </a:rPr>
              <a:t>      </a:t>
            </a:r>
            <a:r>
              <a:rPr lang="en-GB" sz="1400" b="0" dirty="0">
                <a:solidFill>
                  <a:srgbClr val="267F99"/>
                </a:solidFill>
                <a:effectLst/>
                <a:latin typeface="Consolas" panose="020B0609020204030204" pitchFamily="49" charset="0"/>
              </a:rPr>
              <a:t>super</a:t>
            </a:r>
            <a:r>
              <a:rPr lang="en-GB" sz="1400" b="0" dirty="0">
                <a:solidFill>
                  <a:srgbClr val="3B3B3B"/>
                </a:solidFill>
                <a:effectLst/>
                <a:latin typeface="Consolas" panose="020B0609020204030204" pitchFamily="49" charset="0"/>
              </a:rPr>
              <a:t>(</a:t>
            </a:r>
            <a:r>
              <a:rPr lang="en-GB" sz="1400" b="0" dirty="0" err="1">
                <a:solidFill>
                  <a:srgbClr val="267F99"/>
                </a:solidFill>
                <a:effectLst/>
                <a:latin typeface="Consolas" panose="020B0609020204030204" pitchFamily="49" charset="0"/>
              </a:rPr>
              <a:t>BERT_Arch</a:t>
            </a:r>
            <a:r>
              <a:rPr lang="en-GB" sz="1400" b="0" dirty="0">
                <a:solidFill>
                  <a:srgbClr val="3B3B3B"/>
                </a:solidFill>
                <a:effectLst/>
                <a:latin typeface="Consolas" panose="020B0609020204030204" pitchFamily="49" charset="0"/>
              </a:rPr>
              <a:t>, </a:t>
            </a:r>
            <a:r>
              <a:rPr lang="en-GB" sz="1400" b="0" dirty="0">
                <a:solidFill>
                  <a:srgbClr val="001080"/>
                </a:solidFill>
                <a:effectLst/>
                <a:latin typeface="Consolas" panose="020B0609020204030204" pitchFamily="49" charset="0"/>
              </a:rPr>
              <a:t>self</a:t>
            </a:r>
            <a:r>
              <a:rPr lang="en-GB" sz="1400" b="0" dirty="0">
                <a:solidFill>
                  <a:srgbClr val="3B3B3B"/>
                </a:solidFill>
                <a:effectLst/>
                <a:latin typeface="Consolas" panose="020B0609020204030204" pitchFamily="49" charset="0"/>
              </a:rPr>
              <a:t>).</a:t>
            </a:r>
            <a:r>
              <a:rPr lang="en-GB" sz="1400" b="0" dirty="0">
                <a:solidFill>
                  <a:srgbClr val="795E26"/>
                </a:solidFill>
                <a:effectLst/>
                <a:latin typeface="Consolas" panose="020B0609020204030204" pitchFamily="49" charset="0"/>
              </a:rPr>
              <a:t>__</a:t>
            </a:r>
            <a:r>
              <a:rPr lang="en-GB" sz="1400" b="0" dirty="0" err="1">
                <a:solidFill>
                  <a:srgbClr val="795E26"/>
                </a:solidFill>
                <a:effectLst/>
                <a:latin typeface="Consolas" panose="020B0609020204030204" pitchFamily="49" charset="0"/>
              </a:rPr>
              <a:t>init</a:t>
            </a:r>
            <a:r>
              <a:rPr lang="en-GB" sz="1400" b="0" dirty="0">
                <a:solidFill>
                  <a:srgbClr val="795E26"/>
                </a:solidFill>
                <a:effectLst/>
                <a:latin typeface="Consolas" panose="020B0609020204030204" pitchFamily="49" charset="0"/>
              </a:rPr>
              <a:t>__</a:t>
            </a:r>
            <a:r>
              <a:rPr lang="en-GB" sz="1400" b="0" dirty="0">
                <a:solidFill>
                  <a:srgbClr val="3B3B3B"/>
                </a:solidFill>
                <a:effectLst/>
                <a:latin typeface="Consolas" panose="020B0609020204030204" pitchFamily="49" charset="0"/>
              </a:rPr>
              <a:t>()</a:t>
            </a:r>
          </a:p>
          <a:p>
            <a:r>
              <a:rPr lang="en-GB" sz="1400" b="0" dirty="0">
                <a:solidFill>
                  <a:srgbClr val="3B3B3B"/>
                </a:solidFill>
                <a:effectLst/>
                <a:latin typeface="Consolas" panose="020B0609020204030204" pitchFamily="49" charset="0"/>
              </a:rPr>
              <a:t>      </a:t>
            </a:r>
            <a:r>
              <a:rPr lang="en-GB" sz="1400" b="0" dirty="0" err="1">
                <a:solidFill>
                  <a:srgbClr val="001080"/>
                </a:solidFill>
                <a:effectLst/>
                <a:latin typeface="Consolas" panose="020B0609020204030204" pitchFamily="49" charset="0"/>
              </a:rPr>
              <a:t>self</a:t>
            </a:r>
            <a:r>
              <a:rPr lang="en-GB" sz="1400" b="0" dirty="0" err="1">
                <a:solidFill>
                  <a:srgbClr val="3B3B3B"/>
                </a:solidFill>
                <a:effectLst/>
                <a:latin typeface="Consolas" panose="020B0609020204030204" pitchFamily="49" charset="0"/>
              </a:rPr>
              <a:t>.</a:t>
            </a:r>
            <a:r>
              <a:rPr lang="en-GB" sz="1400" b="0" dirty="0" err="1">
                <a:solidFill>
                  <a:srgbClr val="001080"/>
                </a:solidFill>
                <a:effectLst/>
                <a:latin typeface="Consolas" panose="020B0609020204030204" pitchFamily="49" charset="0"/>
              </a:rPr>
              <a:t>bert</a:t>
            </a:r>
            <a:r>
              <a:rPr lang="en-GB" sz="1400" b="0" dirty="0">
                <a:solidFill>
                  <a:srgbClr val="3B3B3B"/>
                </a:solidFill>
                <a:effectLst/>
                <a:latin typeface="Consolas" panose="020B0609020204030204" pitchFamily="49" charset="0"/>
              </a:rPr>
              <a:t> </a:t>
            </a:r>
            <a:r>
              <a:rPr lang="en-GB" sz="1400" b="0" dirty="0">
                <a:solidFill>
                  <a:srgbClr val="000000"/>
                </a:solidFill>
                <a:effectLst/>
                <a:latin typeface="Consolas" panose="020B0609020204030204" pitchFamily="49" charset="0"/>
              </a:rPr>
              <a:t>=</a:t>
            </a:r>
            <a:r>
              <a:rPr lang="en-GB" sz="1400" b="0" dirty="0">
                <a:solidFill>
                  <a:srgbClr val="3B3B3B"/>
                </a:solidFill>
                <a:effectLst/>
                <a:latin typeface="Consolas" panose="020B0609020204030204" pitchFamily="49" charset="0"/>
              </a:rPr>
              <a:t> </a:t>
            </a:r>
            <a:r>
              <a:rPr lang="en-GB" sz="1400" b="0" dirty="0" err="1">
                <a:solidFill>
                  <a:srgbClr val="001080"/>
                </a:solidFill>
                <a:effectLst/>
                <a:latin typeface="Consolas" panose="020B0609020204030204" pitchFamily="49" charset="0"/>
              </a:rPr>
              <a:t>bert</a:t>
            </a:r>
            <a:r>
              <a:rPr lang="en-GB" sz="1400" b="0" dirty="0">
                <a:solidFill>
                  <a:srgbClr val="3B3B3B"/>
                </a:solidFill>
                <a:effectLst/>
                <a:latin typeface="Consolas" panose="020B0609020204030204" pitchFamily="49" charset="0"/>
              </a:rPr>
              <a:t>   </a:t>
            </a:r>
          </a:p>
          <a:p>
            <a:r>
              <a:rPr lang="en-GB" sz="1400" b="0" dirty="0">
                <a:solidFill>
                  <a:srgbClr val="3B3B3B"/>
                </a:solidFill>
                <a:effectLst/>
                <a:latin typeface="Consolas" panose="020B0609020204030204" pitchFamily="49" charset="0"/>
              </a:rPr>
              <a:t>      </a:t>
            </a:r>
            <a:r>
              <a:rPr lang="en-GB" sz="1400" b="0" dirty="0" err="1">
                <a:solidFill>
                  <a:srgbClr val="001080"/>
                </a:solidFill>
                <a:effectLst/>
                <a:latin typeface="Consolas" panose="020B0609020204030204" pitchFamily="49" charset="0"/>
              </a:rPr>
              <a:t>self</a:t>
            </a:r>
            <a:r>
              <a:rPr lang="en-GB" sz="1400" b="0" dirty="0" err="1">
                <a:solidFill>
                  <a:srgbClr val="3B3B3B"/>
                </a:solidFill>
                <a:effectLst/>
                <a:latin typeface="Consolas" panose="020B0609020204030204" pitchFamily="49" charset="0"/>
              </a:rPr>
              <a:t>.</a:t>
            </a:r>
            <a:r>
              <a:rPr lang="en-GB" sz="1400" b="0" dirty="0" err="1">
                <a:solidFill>
                  <a:srgbClr val="001080"/>
                </a:solidFill>
                <a:effectLst/>
                <a:latin typeface="Consolas" panose="020B0609020204030204" pitchFamily="49" charset="0"/>
              </a:rPr>
              <a:t>dropout</a:t>
            </a:r>
            <a:r>
              <a:rPr lang="en-GB" sz="1400" b="0" dirty="0">
                <a:solidFill>
                  <a:srgbClr val="3B3B3B"/>
                </a:solidFill>
                <a:effectLst/>
                <a:latin typeface="Consolas" panose="020B0609020204030204" pitchFamily="49" charset="0"/>
              </a:rPr>
              <a:t> </a:t>
            </a:r>
            <a:r>
              <a:rPr lang="en-GB" sz="1400" b="0" dirty="0">
                <a:solidFill>
                  <a:srgbClr val="000000"/>
                </a:solidFill>
                <a:effectLst/>
                <a:latin typeface="Consolas" panose="020B0609020204030204" pitchFamily="49" charset="0"/>
              </a:rPr>
              <a:t>=</a:t>
            </a:r>
            <a:r>
              <a:rPr lang="en-GB" sz="1400" b="0" dirty="0">
                <a:solidFill>
                  <a:srgbClr val="3B3B3B"/>
                </a:solidFill>
                <a:effectLst/>
                <a:latin typeface="Consolas" panose="020B0609020204030204" pitchFamily="49" charset="0"/>
              </a:rPr>
              <a:t> </a:t>
            </a:r>
            <a:r>
              <a:rPr lang="en-GB" sz="1400" b="0" dirty="0" err="1">
                <a:solidFill>
                  <a:srgbClr val="3B3B3B"/>
                </a:solidFill>
                <a:effectLst/>
                <a:latin typeface="Consolas" panose="020B0609020204030204" pitchFamily="49" charset="0"/>
              </a:rPr>
              <a:t>nn.Dropout</a:t>
            </a:r>
            <a:r>
              <a:rPr lang="en-GB" sz="1400" b="0" dirty="0">
                <a:solidFill>
                  <a:srgbClr val="3B3B3B"/>
                </a:solidFill>
                <a:effectLst/>
                <a:latin typeface="Consolas" panose="020B0609020204030204" pitchFamily="49" charset="0"/>
              </a:rPr>
              <a:t>(</a:t>
            </a:r>
            <a:r>
              <a:rPr lang="en-GB" sz="1400" b="0" dirty="0">
                <a:solidFill>
                  <a:srgbClr val="098658"/>
                </a:solidFill>
                <a:effectLst/>
                <a:latin typeface="Consolas" panose="020B0609020204030204" pitchFamily="49" charset="0"/>
              </a:rPr>
              <a:t>0.1</a:t>
            </a:r>
            <a:r>
              <a:rPr lang="en-GB" sz="1400" b="0" dirty="0">
                <a:solidFill>
                  <a:srgbClr val="3B3B3B"/>
                </a:solidFill>
                <a:effectLst/>
                <a:latin typeface="Consolas" panose="020B0609020204030204" pitchFamily="49" charset="0"/>
              </a:rPr>
              <a:t>)            </a:t>
            </a:r>
            <a:r>
              <a:rPr lang="en-GB" sz="1400" b="0" dirty="0">
                <a:solidFill>
                  <a:srgbClr val="008000"/>
                </a:solidFill>
                <a:effectLst/>
                <a:latin typeface="Consolas" panose="020B0609020204030204" pitchFamily="49" charset="0"/>
              </a:rPr>
              <a:t># dropout layer</a:t>
            </a:r>
            <a:endParaRPr lang="en-GB" sz="1400" b="0" dirty="0">
              <a:solidFill>
                <a:srgbClr val="3B3B3B"/>
              </a:solidFill>
              <a:effectLst/>
              <a:latin typeface="Consolas" panose="020B0609020204030204" pitchFamily="49" charset="0"/>
            </a:endParaRPr>
          </a:p>
          <a:p>
            <a:r>
              <a:rPr lang="en-GB" sz="1400" b="0" dirty="0">
                <a:solidFill>
                  <a:srgbClr val="3B3B3B"/>
                </a:solidFill>
                <a:effectLst/>
                <a:latin typeface="Consolas" panose="020B0609020204030204" pitchFamily="49" charset="0"/>
              </a:rPr>
              <a:t>      </a:t>
            </a:r>
            <a:r>
              <a:rPr lang="en-GB" sz="1400" b="0" dirty="0" err="1">
                <a:solidFill>
                  <a:srgbClr val="001080"/>
                </a:solidFill>
                <a:effectLst/>
                <a:latin typeface="Consolas" panose="020B0609020204030204" pitchFamily="49" charset="0"/>
              </a:rPr>
              <a:t>self</a:t>
            </a:r>
            <a:r>
              <a:rPr lang="en-GB" sz="1400" b="0" dirty="0" err="1">
                <a:solidFill>
                  <a:srgbClr val="3B3B3B"/>
                </a:solidFill>
                <a:effectLst/>
                <a:latin typeface="Consolas" panose="020B0609020204030204" pitchFamily="49" charset="0"/>
              </a:rPr>
              <a:t>.</a:t>
            </a:r>
            <a:r>
              <a:rPr lang="en-GB" sz="1400" b="0" dirty="0" err="1">
                <a:solidFill>
                  <a:srgbClr val="001080"/>
                </a:solidFill>
                <a:effectLst/>
                <a:latin typeface="Consolas" panose="020B0609020204030204" pitchFamily="49" charset="0"/>
              </a:rPr>
              <a:t>relu</a:t>
            </a:r>
            <a:r>
              <a:rPr lang="en-GB" sz="1400" b="0" dirty="0">
                <a:solidFill>
                  <a:srgbClr val="3B3B3B"/>
                </a:solidFill>
                <a:effectLst/>
                <a:latin typeface="Consolas" panose="020B0609020204030204" pitchFamily="49" charset="0"/>
              </a:rPr>
              <a:t> </a:t>
            </a:r>
            <a:r>
              <a:rPr lang="en-GB" sz="1400" b="0" dirty="0">
                <a:solidFill>
                  <a:srgbClr val="000000"/>
                </a:solidFill>
                <a:effectLst/>
                <a:latin typeface="Consolas" panose="020B0609020204030204" pitchFamily="49" charset="0"/>
              </a:rPr>
              <a:t>=</a:t>
            </a:r>
            <a:r>
              <a:rPr lang="en-GB" sz="1400" b="0" dirty="0">
                <a:solidFill>
                  <a:srgbClr val="3B3B3B"/>
                </a:solidFill>
                <a:effectLst/>
                <a:latin typeface="Consolas" panose="020B0609020204030204" pitchFamily="49" charset="0"/>
              </a:rPr>
              <a:t>  </a:t>
            </a:r>
            <a:r>
              <a:rPr lang="en-GB" sz="1400" b="0" dirty="0" err="1">
                <a:solidFill>
                  <a:srgbClr val="3B3B3B"/>
                </a:solidFill>
                <a:effectLst/>
                <a:latin typeface="Consolas" panose="020B0609020204030204" pitchFamily="49" charset="0"/>
              </a:rPr>
              <a:t>nn.ReLU</a:t>
            </a:r>
            <a:r>
              <a:rPr lang="en-GB" sz="1400" b="0" dirty="0">
                <a:solidFill>
                  <a:srgbClr val="3B3B3B"/>
                </a:solidFill>
                <a:effectLst/>
                <a:latin typeface="Consolas" panose="020B0609020204030204" pitchFamily="49" charset="0"/>
              </a:rPr>
              <a:t>()                    </a:t>
            </a:r>
            <a:r>
              <a:rPr lang="en-GB" sz="1400" b="0" dirty="0">
                <a:solidFill>
                  <a:srgbClr val="008000"/>
                </a:solidFill>
                <a:effectLst/>
                <a:latin typeface="Consolas" panose="020B0609020204030204" pitchFamily="49" charset="0"/>
              </a:rPr>
              <a:t># </a:t>
            </a:r>
            <a:r>
              <a:rPr lang="en-GB" sz="1400" b="0" dirty="0" err="1">
                <a:solidFill>
                  <a:srgbClr val="008000"/>
                </a:solidFill>
                <a:effectLst/>
                <a:latin typeface="Consolas" panose="020B0609020204030204" pitchFamily="49" charset="0"/>
              </a:rPr>
              <a:t>relu</a:t>
            </a:r>
            <a:r>
              <a:rPr lang="en-GB" sz="1400" b="0" dirty="0">
                <a:solidFill>
                  <a:srgbClr val="008000"/>
                </a:solidFill>
                <a:effectLst/>
                <a:latin typeface="Consolas" panose="020B0609020204030204" pitchFamily="49" charset="0"/>
              </a:rPr>
              <a:t> activation function</a:t>
            </a:r>
            <a:endParaRPr lang="en-GB" sz="1400" b="0" dirty="0">
              <a:solidFill>
                <a:srgbClr val="3B3B3B"/>
              </a:solidFill>
              <a:effectLst/>
              <a:latin typeface="Consolas" panose="020B0609020204030204" pitchFamily="49" charset="0"/>
            </a:endParaRPr>
          </a:p>
          <a:p>
            <a:r>
              <a:rPr lang="en-GB" sz="1400" b="0" dirty="0">
                <a:solidFill>
                  <a:srgbClr val="3B3B3B"/>
                </a:solidFill>
                <a:effectLst/>
                <a:latin typeface="Consolas" panose="020B0609020204030204" pitchFamily="49" charset="0"/>
              </a:rPr>
              <a:t>      </a:t>
            </a:r>
            <a:r>
              <a:rPr lang="en-GB" sz="1400" b="0" dirty="0">
                <a:solidFill>
                  <a:srgbClr val="001080"/>
                </a:solidFill>
                <a:effectLst/>
                <a:latin typeface="Consolas" panose="020B0609020204030204" pitchFamily="49" charset="0"/>
              </a:rPr>
              <a:t>self</a:t>
            </a:r>
            <a:r>
              <a:rPr lang="en-GB" sz="1400" b="0" dirty="0">
                <a:solidFill>
                  <a:srgbClr val="3B3B3B"/>
                </a:solidFill>
                <a:effectLst/>
                <a:latin typeface="Consolas" panose="020B0609020204030204" pitchFamily="49" charset="0"/>
              </a:rPr>
              <a:t>.</a:t>
            </a:r>
            <a:r>
              <a:rPr lang="en-GB" sz="1400" b="0" dirty="0">
                <a:solidFill>
                  <a:srgbClr val="001080"/>
                </a:solidFill>
                <a:effectLst/>
                <a:latin typeface="Consolas" panose="020B0609020204030204" pitchFamily="49" charset="0"/>
              </a:rPr>
              <a:t>fc1</a:t>
            </a:r>
            <a:r>
              <a:rPr lang="en-GB" sz="1400" b="0" dirty="0">
                <a:solidFill>
                  <a:srgbClr val="3B3B3B"/>
                </a:solidFill>
                <a:effectLst/>
                <a:latin typeface="Consolas" panose="020B0609020204030204" pitchFamily="49" charset="0"/>
              </a:rPr>
              <a:t> </a:t>
            </a:r>
            <a:r>
              <a:rPr lang="en-GB" sz="1400" b="0" dirty="0">
                <a:solidFill>
                  <a:srgbClr val="000000"/>
                </a:solidFill>
                <a:effectLst/>
                <a:latin typeface="Consolas" panose="020B0609020204030204" pitchFamily="49" charset="0"/>
              </a:rPr>
              <a:t>=</a:t>
            </a:r>
            <a:r>
              <a:rPr lang="en-GB" sz="1400" b="0" dirty="0">
                <a:solidFill>
                  <a:srgbClr val="3B3B3B"/>
                </a:solidFill>
                <a:effectLst/>
                <a:latin typeface="Consolas" panose="020B0609020204030204" pitchFamily="49" charset="0"/>
              </a:rPr>
              <a:t> </a:t>
            </a:r>
            <a:r>
              <a:rPr lang="en-GB" sz="1400" b="0" dirty="0" err="1">
                <a:solidFill>
                  <a:srgbClr val="3B3B3B"/>
                </a:solidFill>
                <a:effectLst/>
                <a:latin typeface="Consolas" panose="020B0609020204030204" pitchFamily="49" charset="0"/>
              </a:rPr>
              <a:t>nn.Linear</a:t>
            </a:r>
            <a:r>
              <a:rPr lang="en-GB" sz="1400" b="0" dirty="0">
                <a:solidFill>
                  <a:srgbClr val="3B3B3B"/>
                </a:solidFill>
                <a:effectLst/>
                <a:latin typeface="Consolas" panose="020B0609020204030204" pitchFamily="49" charset="0"/>
              </a:rPr>
              <a:t>(</a:t>
            </a:r>
            <a:r>
              <a:rPr lang="en-GB" sz="1400" b="0" dirty="0">
                <a:solidFill>
                  <a:srgbClr val="098658"/>
                </a:solidFill>
                <a:effectLst/>
                <a:latin typeface="Consolas" panose="020B0609020204030204" pitchFamily="49" charset="0"/>
              </a:rPr>
              <a:t>768</a:t>
            </a:r>
            <a:r>
              <a:rPr lang="en-GB" sz="1400" b="0" dirty="0">
                <a:solidFill>
                  <a:srgbClr val="3B3B3B"/>
                </a:solidFill>
                <a:effectLst/>
                <a:latin typeface="Consolas" panose="020B0609020204030204" pitchFamily="49" charset="0"/>
              </a:rPr>
              <a:t>,</a:t>
            </a:r>
            <a:r>
              <a:rPr lang="en-GB" sz="1400" b="0" dirty="0">
                <a:solidFill>
                  <a:srgbClr val="098658"/>
                </a:solidFill>
                <a:effectLst/>
                <a:latin typeface="Consolas" panose="020B0609020204030204" pitchFamily="49" charset="0"/>
              </a:rPr>
              <a:t>512</a:t>
            </a:r>
            <a:r>
              <a:rPr lang="en-GB" sz="1400" b="0" dirty="0">
                <a:solidFill>
                  <a:srgbClr val="3B3B3B"/>
                </a:solidFill>
                <a:effectLst/>
                <a:latin typeface="Consolas" panose="020B0609020204030204" pitchFamily="49" charset="0"/>
              </a:rPr>
              <a:t>)             </a:t>
            </a:r>
            <a:r>
              <a:rPr lang="en-GB" sz="1400" b="0" dirty="0">
                <a:solidFill>
                  <a:srgbClr val="008000"/>
                </a:solidFill>
                <a:effectLst/>
                <a:latin typeface="Consolas" panose="020B0609020204030204" pitchFamily="49" charset="0"/>
              </a:rPr>
              <a:t># dense layer 1</a:t>
            </a:r>
            <a:endParaRPr lang="en-GB" sz="1400" b="0" dirty="0">
              <a:solidFill>
                <a:srgbClr val="3B3B3B"/>
              </a:solidFill>
              <a:effectLst/>
              <a:latin typeface="Consolas" panose="020B0609020204030204" pitchFamily="49" charset="0"/>
            </a:endParaRPr>
          </a:p>
          <a:p>
            <a:r>
              <a:rPr lang="en-GB" sz="1400" b="0" dirty="0">
                <a:solidFill>
                  <a:srgbClr val="3B3B3B"/>
                </a:solidFill>
                <a:effectLst/>
                <a:latin typeface="Consolas" panose="020B0609020204030204" pitchFamily="49" charset="0"/>
              </a:rPr>
              <a:t>      </a:t>
            </a:r>
            <a:r>
              <a:rPr lang="en-GB" sz="1400" b="0" dirty="0">
                <a:solidFill>
                  <a:srgbClr val="001080"/>
                </a:solidFill>
                <a:effectLst/>
                <a:latin typeface="Consolas" panose="020B0609020204030204" pitchFamily="49" charset="0"/>
              </a:rPr>
              <a:t>self</a:t>
            </a:r>
            <a:r>
              <a:rPr lang="en-GB" sz="1400" b="0" dirty="0">
                <a:solidFill>
                  <a:srgbClr val="3B3B3B"/>
                </a:solidFill>
                <a:effectLst/>
                <a:latin typeface="Consolas" panose="020B0609020204030204" pitchFamily="49" charset="0"/>
              </a:rPr>
              <a:t>.</a:t>
            </a:r>
            <a:r>
              <a:rPr lang="en-GB" sz="1400" b="0" dirty="0">
                <a:solidFill>
                  <a:srgbClr val="001080"/>
                </a:solidFill>
                <a:effectLst/>
                <a:latin typeface="Consolas" panose="020B0609020204030204" pitchFamily="49" charset="0"/>
              </a:rPr>
              <a:t>fc2</a:t>
            </a:r>
            <a:r>
              <a:rPr lang="en-GB" sz="1400" b="0" dirty="0">
                <a:solidFill>
                  <a:srgbClr val="3B3B3B"/>
                </a:solidFill>
                <a:effectLst/>
                <a:latin typeface="Consolas" panose="020B0609020204030204" pitchFamily="49" charset="0"/>
              </a:rPr>
              <a:t> </a:t>
            </a:r>
            <a:r>
              <a:rPr lang="en-GB" sz="1400" b="0" dirty="0">
                <a:solidFill>
                  <a:srgbClr val="000000"/>
                </a:solidFill>
                <a:effectLst/>
                <a:latin typeface="Consolas" panose="020B0609020204030204" pitchFamily="49" charset="0"/>
              </a:rPr>
              <a:t>=</a:t>
            </a:r>
            <a:r>
              <a:rPr lang="en-GB" sz="1400" b="0" dirty="0">
                <a:solidFill>
                  <a:srgbClr val="3B3B3B"/>
                </a:solidFill>
                <a:effectLst/>
                <a:latin typeface="Consolas" panose="020B0609020204030204" pitchFamily="49" charset="0"/>
              </a:rPr>
              <a:t> </a:t>
            </a:r>
            <a:r>
              <a:rPr lang="en-GB" sz="1400" b="0" dirty="0" err="1">
                <a:solidFill>
                  <a:srgbClr val="3B3B3B"/>
                </a:solidFill>
                <a:effectLst/>
                <a:latin typeface="Consolas" panose="020B0609020204030204" pitchFamily="49" charset="0"/>
              </a:rPr>
              <a:t>nn.Linear</a:t>
            </a:r>
            <a:r>
              <a:rPr lang="en-GB" sz="1400" b="0" dirty="0">
                <a:solidFill>
                  <a:srgbClr val="3B3B3B"/>
                </a:solidFill>
                <a:effectLst/>
                <a:latin typeface="Consolas" panose="020B0609020204030204" pitchFamily="49" charset="0"/>
              </a:rPr>
              <a:t>(</a:t>
            </a:r>
            <a:r>
              <a:rPr lang="en-GB" sz="1400" b="0" dirty="0">
                <a:solidFill>
                  <a:srgbClr val="098658"/>
                </a:solidFill>
                <a:effectLst/>
                <a:latin typeface="Consolas" panose="020B0609020204030204" pitchFamily="49" charset="0"/>
              </a:rPr>
              <a:t>512</a:t>
            </a:r>
            <a:r>
              <a:rPr lang="en-GB" sz="1400" b="0" dirty="0">
                <a:solidFill>
                  <a:srgbClr val="3B3B3B"/>
                </a:solidFill>
                <a:effectLst/>
                <a:latin typeface="Consolas" panose="020B0609020204030204" pitchFamily="49" charset="0"/>
              </a:rPr>
              <a:t>,</a:t>
            </a:r>
            <a:r>
              <a:rPr lang="en-GB" sz="1400" b="0" dirty="0">
                <a:solidFill>
                  <a:srgbClr val="098658"/>
                </a:solidFill>
                <a:effectLst/>
                <a:latin typeface="Consolas" panose="020B0609020204030204" pitchFamily="49" charset="0"/>
              </a:rPr>
              <a:t>2</a:t>
            </a:r>
            <a:r>
              <a:rPr lang="en-GB" sz="1400" b="0" dirty="0">
                <a:solidFill>
                  <a:srgbClr val="3B3B3B"/>
                </a:solidFill>
                <a:effectLst/>
                <a:latin typeface="Consolas" panose="020B0609020204030204" pitchFamily="49" charset="0"/>
              </a:rPr>
              <a:t>)               </a:t>
            </a:r>
            <a:r>
              <a:rPr lang="en-GB" sz="1400" b="0" dirty="0">
                <a:solidFill>
                  <a:srgbClr val="008000"/>
                </a:solidFill>
                <a:effectLst/>
                <a:latin typeface="Consolas" panose="020B0609020204030204" pitchFamily="49" charset="0"/>
              </a:rPr>
              <a:t># dense layer 2 (Output layer)</a:t>
            </a:r>
            <a:endParaRPr lang="en-GB" sz="1400" b="0" dirty="0">
              <a:solidFill>
                <a:srgbClr val="3B3B3B"/>
              </a:solidFill>
              <a:effectLst/>
              <a:latin typeface="Consolas" panose="020B0609020204030204" pitchFamily="49" charset="0"/>
            </a:endParaRPr>
          </a:p>
          <a:p>
            <a:r>
              <a:rPr lang="en-GB" sz="1400" b="0" dirty="0">
                <a:solidFill>
                  <a:srgbClr val="3B3B3B"/>
                </a:solidFill>
                <a:effectLst/>
                <a:latin typeface="Consolas" panose="020B0609020204030204" pitchFamily="49" charset="0"/>
              </a:rPr>
              <a:t>      </a:t>
            </a:r>
            <a:r>
              <a:rPr lang="en-GB" sz="1400" b="0" dirty="0" err="1">
                <a:solidFill>
                  <a:srgbClr val="001080"/>
                </a:solidFill>
                <a:effectLst/>
                <a:latin typeface="Consolas" panose="020B0609020204030204" pitchFamily="49" charset="0"/>
              </a:rPr>
              <a:t>self</a:t>
            </a:r>
            <a:r>
              <a:rPr lang="en-GB" sz="1400" b="0" dirty="0" err="1">
                <a:solidFill>
                  <a:srgbClr val="3B3B3B"/>
                </a:solidFill>
                <a:effectLst/>
                <a:latin typeface="Consolas" panose="020B0609020204030204" pitchFamily="49" charset="0"/>
              </a:rPr>
              <a:t>.</a:t>
            </a:r>
            <a:r>
              <a:rPr lang="en-GB" sz="1400" b="0" dirty="0" err="1">
                <a:solidFill>
                  <a:srgbClr val="001080"/>
                </a:solidFill>
                <a:effectLst/>
                <a:latin typeface="Consolas" panose="020B0609020204030204" pitchFamily="49" charset="0"/>
              </a:rPr>
              <a:t>softmax</a:t>
            </a:r>
            <a:r>
              <a:rPr lang="en-GB" sz="1400" b="0" dirty="0">
                <a:solidFill>
                  <a:srgbClr val="3B3B3B"/>
                </a:solidFill>
                <a:effectLst/>
                <a:latin typeface="Consolas" panose="020B0609020204030204" pitchFamily="49" charset="0"/>
              </a:rPr>
              <a:t> </a:t>
            </a:r>
            <a:r>
              <a:rPr lang="en-GB" sz="1400" b="0" dirty="0">
                <a:solidFill>
                  <a:srgbClr val="000000"/>
                </a:solidFill>
                <a:effectLst/>
                <a:latin typeface="Consolas" panose="020B0609020204030204" pitchFamily="49" charset="0"/>
              </a:rPr>
              <a:t>=</a:t>
            </a:r>
            <a:r>
              <a:rPr lang="en-GB" sz="1400" b="0" dirty="0">
                <a:solidFill>
                  <a:srgbClr val="3B3B3B"/>
                </a:solidFill>
                <a:effectLst/>
                <a:latin typeface="Consolas" panose="020B0609020204030204" pitchFamily="49" charset="0"/>
              </a:rPr>
              <a:t> </a:t>
            </a:r>
            <a:r>
              <a:rPr lang="en-GB" sz="1400" b="0" dirty="0" err="1">
                <a:solidFill>
                  <a:srgbClr val="3B3B3B"/>
                </a:solidFill>
                <a:effectLst/>
                <a:latin typeface="Consolas" panose="020B0609020204030204" pitchFamily="49" charset="0"/>
              </a:rPr>
              <a:t>nn.LogSoftmax</a:t>
            </a:r>
            <a:r>
              <a:rPr lang="en-GB" sz="1400" b="0" dirty="0">
                <a:solidFill>
                  <a:srgbClr val="3B3B3B"/>
                </a:solidFill>
                <a:effectLst/>
                <a:latin typeface="Consolas" panose="020B0609020204030204" pitchFamily="49" charset="0"/>
              </a:rPr>
              <a:t>(</a:t>
            </a:r>
            <a:r>
              <a:rPr lang="en-GB" sz="1400" b="0" dirty="0">
                <a:solidFill>
                  <a:srgbClr val="001080"/>
                </a:solidFill>
                <a:effectLst/>
                <a:latin typeface="Consolas" panose="020B0609020204030204" pitchFamily="49" charset="0"/>
              </a:rPr>
              <a:t>dim</a:t>
            </a:r>
            <a:r>
              <a:rPr lang="en-GB" sz="1400" b="0" dirty="0">
                <a:solidFill>
                  <a:srgbClr val="000000"/>
                </a:solidFill>
                <a:effectLst/>
                <a:latin typeface="Consolas" panose="020B0609020204030204" pitchFamily="49" charset="0"/>
              </a:rPr>
              <a:t>=</a:t>
            </a:r>
            <a:r>
              <a:rPr lang="en-GB" sz="1400" b="0" dirty="0">
                <a:solidFill>
                  <a:srgbClr val="098658"/>
                </a:solidFill>
                <a:effectLst/>
                <a:latin typeface="Consolas" panose="020B0609020204030204" pitchFamily="49" charset="0"/>
              </a:rPr>
              <a:t>1</a:t>
            </a:r>
            <a:r>
              <a:rPr lang="en-GB" sz="1400" b="0" dirty="0">
                <a:solidFill>
                  <a:srgbClr val="3B3B3B"/>
                </a:solidFill>
                <a:effectLst/>
                <a:latin typeface="Consolas" panose="020B0609020204030204" pitchFamily="49" charset="0"/>
              </a:rPr>
              <a:t>)       </a:t>
            </a:r>
            <a:r>
              <a:rPr lang="en-GB" sz="1400" b="0" dirty="0">
                <a:solidFill>
                  <a:srgbClr val="008000"/>
                </a:solidFill>
                <a:effectLst/>
                <a:latin typeface="Consolas" panose="020B0609020204030204" pitchFamily="49" charset="0"/>
              </a:rPr>
              <a:t># </a:t>
            </a:r>
            <a:r>
              <a:rPr lang="en-GB" sz="1400" b="0" dirty="0" err="1">
                <a:solidFill>
                  <a:srgbClr val="008000"/>
                </a:solidFill>
                <a:effectLst/>
                <a:latin typeface="Consolas" panose="020B0609020204030204" pitchFamily="49" charset="0"/>
              </a:rPr>
              <a:t>softmax</a:t>
            </a:r>
            <a:r>
              <a:rPr lang="en-GB" sz="1400" b="0" dirty="0">
                <a:solidFill>
                  <a:srgbClr val="008000"/>
                </a:solidFill>
                <a:effectLst/>
                <a:latin typeface="Consolas" panose="020B0609020204030204" pitchFamily="49" charset="0"/>
              </a:rPr>
              <a:t> activation function</a:t>
            </a:r>
            <a:endParaRPr lang="en-GB" sz="1400" b="0" dirty="0">
              <a:solidFill>
                <a:srgbClr val="3B3B3B"/>
              </a:solidFill>
              <a:effectLst/>
              <a:latin typeface="Consolas" panose="020B0609020204030204" pitchFamily="49" charset="0"/>
            </a:endParaRPr>
          </a:p>
          <a:p>
            <a:r>
              <a:rPr lang="en-GB" sz="1400" b="0" dirty="0">
                <a:solidFill>
                  <a:srgbClr val="3B3B3B"/>
                </a:solidFill>
                <a:effectLst/>
                <a:latin typeface="Consolas" panose="020B0609020204030204" pitchFamily="49" charset="0"/>
              </a:rPr>
              <a:t>    </a:t>
            </a:r>
            <a:r>
              <a:rPr lang="en-GB" sz="1400" b="0" dirty="0">
                <a:solidFill>
                  <a:srgbClr val="0000FF"/>
                </a:solidFill>
                <a:effectLst/>
                <a:latin typeface="Consolas" panose="020B0609020204030204" pitchFamily="49" charset="0"/>
              </a:rPr>
              <a:t>def</a:t>
            </a:r>
            <a:r>
              <a:rPr lang="en-GB" sz="1400" b="0" dirty="0">
                <a:solidFill>
                  <a:srgbClr val="3B3B3B"/>
                </a:solidFill>
                <a:effectLst/>
                <a:latin typeface="Consolas" panose="020B0609020204030204" pitchFamily="49" charset="0"/>
              </a:rPr>
              <a:t> </a:t>
            </a:r>
            <a:r>
              <a:rPr lang="en-GB" sz="1400" b="0" dirty="0">
                <a:solidFill>
                  <a:srgbClr val="795E26"/>
                </a:solidFill>
                <a:effectLst/>
                <a:latin typeface="Consolas" panose="020B0609020204030204" pitchFamily="49" charset="0"/>
              </a:rPr>
              <a:t>forward</a:t>
            </a:r>
            <a:r>
              <a:rPr lang="en-GB" sz="1400" b="0" dirty="0">
                <a:solidFill>
                  <a:srgbClr val="3B3B3B"/>
                </a:solidFill>
                <a:effectLst/>
                <a:latin typeface="Consolas" panose="020B0609020204030204" pitchFamily="49" charset="0"/>
              </a:rPr>
              <a:t>(</a:t>
            </a:r>
            <a:r>
              <a:rPr lang="en-GB" sz="1400" b="0" dirty="0">
                <a:solidFill>
                  <a:srgbClr val="001080"/>
                </a:solidFill>
                <a:effectLst/>
                <a:latin typeface="Consolas" panose="020B0609020204030204" pitchFamily="49" charset="0"/>
              </a:rPr>
              <a:t>self</a:t>
            </a:r>
            <a:r>
              <a:rPr lang="en-GB" sz="1400" b="0" dirty="0">
                <a:solidFill>
                  <a:srgbClr val="3B3B3B"/>
                </a:solidFill>
                <a:effectLst/>
                <a:latin typeface="Consolas" panose="020B0609020204030204" pitchFamily="49" charset="0"/>
              </a:rPr>
              <a:t>, </a:t>
            </a:r>
            <a:r>
              <a:rPr lang="en-GB" sz="1400" b="0" dirty="0" err="1">
                <a:solidFill>
                  <a:srgbClr val="001080"/>
                </a:solidFill>
                <a:effectLst/>
                <a:latin typeface="Consolas" panose="020B0609020204030204" pitchFamily="49" charset="0"/>
              </a:rPr>
              <a:t>sent_id</a:t>
            </a:r>
            <a:r>
              <a:rPr lang="en-GB" sz="1400" b="0" dirty="0">
                <a:solidFill>
                  <a:srgbClr val="3B3B3B"/>
                </a:solidFill>
                <a:effectLst/>
                <a:latin typeface="Consolas" panose="020B0609020204030204" pitchFamily="49" charset="0"/>
              </a:rPr>
              <a:t>, </a:t>
            </a:r>
            <a:r>
              <a:rPr lang="en-GB" sz="1400" b="0" dirty="0">
                <a:solidFill>
                  <a:srgbClr val="001080"/>
                </a:solidFill>
                <a:effectLst/>
                <a:latin typeface="Consolas" panose="020B0609020204030204" pitchFamily="49" charset="0"/>
              </a:rPr>
              <a:t>mask</a:t>
            </a:r>
            <a:r>
              <a:rPr lang="en-GB" sz="1400" b="0" dirty="0">
                <a:solidFill>
                  <a:srgbClr val="3B3B3B"/>
                </a:solidFill>
                <a:effectLst/>
                <a:latin typeface="Consolas" panose="020B0609020204030204" pitchFamily="49" charset="0"/>
              </a:rPr>
              <a:t>):           </a:t>
            </a:r>
            <a:r>
              <a:rPr lang="en-GB" sz="1400" b="0" dirty="0">
                <a:solidFill>
                  <a:srgbClr val="008000"/>
                </a:solidFill>
                <a:effectLst/>
                <a:latin typeface="Consolas" panose="020B0609020204030204" pitchFamily="49" charset="0"/>
              </a:rPr>
              <a:t># define the forward pass  </a:t>
            </a:r>
            <a:endParaRPr lang="en-GB" sz="1400" b="0" dirty="0">
              <a:solidFill>
                <a:srgbClr val="3B3B3B"/>
              </a:solidFill>
              <a:effectLst/>
              <a:latin typeface="Consolas" panose="020B0609020204030204" pitchFamily="49" charset="0"/>
            </a:endParaRPr>
          </a:p>
          <a:p>
            <a:r>
              <a:rPr lang="en-GB" sz="1400" b="0" dirty="0">
                <a:solidFill>
                  <a:srgbClr val="3B3B3B"/>
                </a:solidFill>
                <a:effectLst/>
                <a:latin typeface="Consolas" panose="020B0609020204030204" pitchFamily="49" charset="0"/>
              </a:rPr>
              <a:t>      </a:t>
            </a:r>
            <a:r>
              <a:rPr lang="en-GB" sz="1400" b="0" dirty="0" err="1">
                <a:solidFill>
                  <a:srgbClr val="001080"/>
                </a:solidFill>
                <a:effectLst/>
                <a:latin typeface="Consolas" panose="020B0609020204030204" pitchFamily="49" charset="0"/>
              </a:rPr>
              <a:t>cls_hs</a:t>
            </a:r>
            <a:r>
              <a:rPr lang="en-GB" sz="1400" b="0" dirty="0">
                <a:solidFill>
                  <a:srgbClr val="3B3B3B"/>
                </a:solidFill>
                <a:effectLst/>
                <a:latin typeface="Consolas" panose="020B0609020204030204" pitchFamily="49" charset="0"/>
              </a:rPr>
              <a:t> </a:t>
            </a:r>
            <a:r>
              <a:rPr lang="en-GB" sz="1400" b="0" dirty="0">
                <a:solidFill>
                  <a:srgbClr val="000000"/>
                </a:solidFill>
                <a:effectLst/>
                <a:latin typeface="Consolas" panose="020B0609020204030204" pitchFamily="49" charset="0"/>
              </a:rPr>
              <a:t>=</a:t>
            </a:r>
            <a:r>
              <a:rPr lang="en-GB" sz="1400" b="0" dirty="0">
                <a:solidFill>
                  <a:srgbClr val="3B3B3B"/>
                </a:solidFill>
                <a:effectLst/>
                <a:latin typeface="Consolas" panose="020B0609020204030204" pitchFamily="49" charset="0"/>
              </a:rPr>
              <a:t> </a:t>
            </a:r>
            <a:r>
              <a:rPr lang="en-GB" sz="1400" b="0" dirty="0" err="1">
                <a:solidFill>
                  <a:srgbClr val="001080"/>
                </a:solidFill>
                <a:effectLst/>
                <a:latin typeface="Consolas" panose="020B0609020204030204" pitchFamily="49" charset="0"/>
              </a:rPr>
              <a:t>self</a:t>
            </a:r>
            <a:r>
              <a:rPr lang="en-GB" sz="1400" b="0" dirty="0" err="1">
                <a:solidFill>
                  <a:srgbClr val="3B3B3B"/>
                </a:solidFill>
                <a:effectLst/>
                <a:latin typeface="Consolas" panose="020B0609020204030204" pitchFamily="49" charset="0"/>
              </a:rPr>
              <a:t>.</a:t>
            </a:r>
            <a:r>
              <a:rPr lang="en-GB" sz="1400" b="0" dirty="0" err="1">
                <a:solidFill>
                  <a:srgbClr val="001080"/>
                </a:solidFill>
                <a:effectLst/>
                <a:latin typeface="Consolas" panose="020B0609020204030204" pitchFamily="49" charset="0"/>
              </a:rPr>
              <a:t>bert</a:t>
            </a:r>
            <a:r>
              <a:rPr lang="en-GB" sz="1400" b="0" dirty="0">
                <a:solidFill>
                  <a:srgbClr val="3B3B3B"/>
                </a:solidFill>
                <a:effectLst/>
                <a:latin typeface="Consolas" panose="020B0609020204030204" pitchFamily="49" charset="0"/>
              </a:rPr>
              <a:t>(</a:t>
            </a:r>
            <a:r>
              <a:rPr lang="en-GB" sz="1400" b="0" dirty="0" err="1">
                <a:solidFill>
                  <a:srgbClr val="001080"/>
                </a:solidFill>
                <a:effectLst/>
                <a:latin typeface="Consolas" panose="020B0609020204030204" pitchFamily="49" charset="0"/>
              </a:rPr>
              <a:t>sent_id</a:t>
            </a:r>
            <a:r>
              <a:rPr lang="en-GB" sz="1400" b="0" dirty="0">
                <a:solidFill>
                  <a:srgbClr val="3B3B3B"/>
                </a:solidFill>
                <a:effectLst/>
                <a:latin typeface="Consolas" panose="020B0609020204030204" pitchFamily="49" charset="0"/>
              </a:rPr>
              <a:t>, </a:t>
            </a:r>
            <a:r>
              <a:rPr lang="en-GB" sz="1400" b="0" dirty="0" err="1">
                <a:solidFill>
                  <a:srgbClr val="001080"/>
                </a:solidFill>
                <a:effectLst/>
                <a:latin typeface="Consolas" panose="020B0609020204030204" pitchFamily="49" charset="0"/>
              </a:rPr>
              <a:t>attention_mask</a:t>
            </a:r>
            <a:r>
              <a:rPr lang="en-GB" sz="1400" b="0" dirty="0">
                <a:solidFill>
                  <a:srgbClr val="000000"/>
                </a:solidFill>
                <a:effectLst/>
                <a:latin typeface="Consolas" panose="020B0609020204030204" pitchFamily="49" charset="0"/>
              </a:rPr>
              <a:t>=</a:t>
            </a:r>
            <a:r>
              <a:rPr lang="en-GB" sz="1400" b="0" dirty="0">
                <a:solidFill>
                  <a:srgbClr val="001080"/>
                </a:solidFill>
                <a:effectLst/>
                <a:latin typeface="Consolas" panose="020B0609020204030204" pitchFamily="49" charset="0"/>
              </a:rPr>
              <a:t>mask</a:t>
            </a:r>
            <a:r>
              <a:rPr lang="en-GB" sz="1400" b="0" dirty="0">
                <a:solidFill>
                  <a:srgbClr val="3B3B3B"/>
                </a:solidFill>
                <a:effectLst/>
                <a:latin typeface="Consolas" panose="020B0609020204030204" pitchFamily="49" charset="0"/>
              </a:rPr>
              <a:t>)[</a:t>
            </a:r>
            <a:r>
              <a:rPr lang="en-GB" sz="1400" b="0" dirty="0">
                <a:solidFill>
                  <a:srgbClr val="A31515"/>
                </a:solidFill>
                <a:effectLst/>
                <a:latin typeface="Consolas" panose="020B0609020204030204" pitchFamily="49" charset="0"/>
              </a:rPr>
              <a:t>'</a:t>
            </a:r>
            <a:r>
              <a:rPr lang="en-GB" sz="1400" b="0" dirty="0" err="1">
                <a:solidFill>
                  <a:srgbClr val="A31515"/>
                </a:solidFill>
                <a:effectLst/>
                <a:latin typeface="Consolas" panose="020B0609020204030204" pitchFamily="49" charset="0"/>
              </a:rPr>
              <a:t>pooler_output</a:t>
            </a:r>
            <a:r>
              <a:rPr lang="en-GB" sz="1400" b="0" dirty="0">
                <a:solidFill>
                  <a:srgbClr val="A31515"/>
                </a:solidFill>
                <a:effectLst/>
                <a:latin typeface="Consolas" panose="020B0609020204030204" pitchFamily="49" charset="0"/>
              </a:rPr>
              <a:t>'</a:t>
            </a:r>
            <a:r>
              <a:rPr lang="en-GB" sz="1400" b="0" dirty="0">
                <a:solidFill>
                  <a:srgbClr val="3B3B3B"/>
                </a:solidFill>
                <a:effectLst/>
                <a:latin typeface="Consolas" panose="020B0609020204030204" pitchFamily="49" charset="0"/>
              </a:rPr>
              <a:t>]</a:t>
            </a:r>
          </a:p>
          <a:p>
            <a:r>
              <a:rPr lang="en-GB" sz="1400" b="0" dirty="0">
                <a:solidFill>
                  <a:srgbClr val="3B3B3B"/>
                </a:solidFill>
                <a:effectLst/>
                <a:latin typeface="Consolas" panose="020B0609020204030204" pitchFamily="49" charset="0"/>
              </a:rPr>
              <a:t>                                                </a:t>
            </a:r>
            <a:r>
              <a:rPr lang="en-GB" sz="1400" b="0" dirty="0">
                <a:solidFill>
                  <a:srgbClr val="008000"/>
                </a:solidFill>
                <a:effectLst/>
                <a:latin typeface="Consolas" panose="020B0609020204030204" pitchFamily="49" charset="0"/>
              </a:rPr>
              <a:t># pass the inputs to the model</a:t>
            </a:r>
            <a:endParaRPr lang="en-GB" sz="1400" b="0" dirty="0">
              <a:solidFill>
                <a:srgbClr val="3B3B3B"/>
              </a:solidFill>
              <a:effectLst/>
              <a:latin typeface="Consolas" panose="020B0609020204030204" pitchFamily="49" charset="0"/>
            </a:endParaRPr>
          </a:p>
          <a:p>
            <a:r>
              <a:rPr lang="en-GB" sz="1400" b="0" dirty="0">
                <a:solidFill>
                  <a:srgbClr val="3B3B3B"/>
                </a:solidFill>
                <a:effectLst/>
                <a:latin typeface="Consolas" panose="020B0609020204030204" pitchFamily="49" charset="0"/>
              </a:rPr>
              <a:t>      </a:t>
            </a:r>
            <a:r>
              <a:rPr lang="en-GB" sz="1400" b="0" dirty="0">
                <a:solidFill>
                  <a:srgbClr val="001080"/>
                </a:solidFill>
                <a:effectLst/>
                <a:latin typeface="Consolas" panose="020B0609020204030204" pitchFamily="49" charset="0"/>
              </a:rPr>
              <a:t>x</a:t>
            </a:r>
            <a:r>
              <a:rPr lang="en-GB" sz="1400" b="0" dirty="0">
                <a:solidFill>
                  <a:srgbClr val="3B3B3B"/>
                </a:solidFill>
                <a:effectLst/>
                <a:latin typeface="Consolas" panose="020B0609020204030204" pitchFamily="49" charset="0"/>
              </a:rPr>
              <a:t> </a:t>
            </a:r>
            <a:r>
              <a:rPr lang="en-GB" sz="1400" b="0" dirty="0">
                <a:solidFill>
                  <a:srgbClr val="000000"/>
                </a:solidFill>
                <a:effectLst/>
                <a:latin typeface="Consolas" panose="020B0609020204030204" pitchFamily="49" charset="0"/>
              </a:rPr>
              <a:t>=</a:t>
            </a:r>
            <a:r>
              <a:rPr lang="en-GB" sz="1400" b="0" dirty="0">
                <a:solidFill>
                  <a:srgbClr val="3B3B3B"/>
                </a:solidFill>
                <a:effectLst/>
                <a:latin typeface="Consolas" panose="020B0609020204030204" pitchFamily="49" charset="0"/>
              </a:rPr>
              <a:t> </a:t>
            </a:r>
            <a:r>
              <a:rPr lang="en-GB" sz="1400" b="0" dirty="0">
                <a:solidFill>
                  <a:srgbClr val="001080"/>
                </a:solidFill>
                <a:effectLst/>
                <a:latin typeface="Consolas" panose="020B0609020204030204" pitchFamily="49" charset="0"/>
              </a:rPr>
              <a:t>self</a:t>
            </a:r>
            <a:r>
              <a:rPr lang="en-GB" sz="1400" b="0" dirty="0">
                <a:solidFill>
                  <a:srgbClr val="3B3B3B"/>
                </a:solidFill>
                <a:effectLst/>
                <a:latin typeface="Consolas" panose="020B0609020204030204" pitchFamily="49" charset="0"/>
              </a:rPr>
              <a:t>.</a:t>
            </a:r>
            <a:r>
              <a:rPr lang="en-GB" sz="1400" b="0" dirty="0">
                <a:solidFill>
                  <a:srgbClr val="001080"/>
                </a:solidFill>
                <a:effectLst/>
                <a:latin typeface="Consolas" panose="020B0609020204030204" pitchFamily="49" charset="0"/>
              </a:rPr>
              <a:t>fc1</a:t>
            </a:r>
            <a:r>
              <a:rPr lang="en-GB" sz="1400" b="0" dirty="0">
                <a:solidFill>
                  <a:srgbClr val="3B3B3B"/>
                </a:solidFill>
                <a:effectLst/>
                <a:latin typeface="Consolas" panose="020B0609020204030204" pitchFamily="49" charset="0"/>
              </a:rPr>
              <a:t>(</a:t>
            </a:r>
            <a:r>
              <a:rPr lang="en-GB" sz="1400" b="0" dirty="0" err="1">
                <a:solidFill>
                  <a:srgbClr val="001080"/>
                </a:solidFill>
                <a:effectLst/>
                <a:latin typeface="Consolas" panose="020B0609020204030204" pitchFamily="49" charset="0"/>
              </a:rPr>
              <a:t>cls_hs</a:t>
            </a:r>
            <a:r>
              <a:rPr lang="en-GB" sz="1400" b="0" dirty="0">
                <a:solidFill>
                  <a:srgbClr val="3B3B3B"/>
                </a:solidFill>
                <a:effectLst/>
                <a:latin typeface="Consolas" panose="020B0609020204030204" pitchFamily="49" charset="0"/>
              </a:rPr>
              <a:t>)</a:t>
            </a:r>
          </a:p>
          <a:p>
            <a:r>
              <a:rPr lang="en-GB" sz="1400" b="0" dirty="0">
                <a:solidFill>
                  <a:srgbClr val="3B3B3B"/>
                </a:solidFill>
                <a:effectLst/>
                <a:latin typeface="Consolas" panose="020B0609020204030204" pitchFamily="49" charset="0"/>
              </a:rPr>
              <a:t>      </a:t>
            </a:r>
            <a:r>
              <a:rPr lang="en-GB" sz="1400" b="0" dirty="0">
                <a:solidFill>
                  <a:srgbClr val="001080"/>
                </a:solidFill>
                <a:effectLst/>
                <a:latin typeface="Consolas" panose="020B0609020204030204" pitchFamily="49" charset="0"/>
              </a:rPr>
              <a:t>x</a:t>
            </a:r>
            <a:r>
              <a:rPr lang="en-GB" sz="1400" b="0" dirty="0">
                <a:solidFill>
                  <a:srgbClr val="3B3B3B"/>
                </a:solidFill>
                <a:effectLst/>
                <a:latin typeface="Consolas" panose="020B0609020204030204" pitchFamily="49" charset="0"/>
              </a:rPr>
              <a:t> </a:t>
            </a:r>
            <a:r>
              <a:rPr lang="en-GB" sz="1400" b="0" dirty="0">
                <a:solidFill>
                  <a:srgbClr val="000000"/>
                </a:solidFill>
                <a:effectLst/>
                <a:latin typeface="Consolas" panose="020B0609020204030204" pitchFamily="49" charset="0"/>
              </a:rPr>
              <a:t>=</a:t>
            </a:r>
            <a:r>
              <a:rPr lang="en-GB" sz="1400" b="0" dirty="0">
                <a:solidFill>
                  <a:srgbClr val="3B3B3B"/>
                </a:solidFill>
                <a:effectLst/>
                <a:latin typeface="Consolas" panose="020B0609020204030204" pitchFamily="49" charset="0"/>
              </a:rPr>
              <a:t> </a:t>
            </a:r>
            <a:r>
              <a:rPr lang="en-GB" sz="1400" b="0" dirty="0" err="1">
                <a:solidFill>
                  <a:srgbClr val="001080"/>
                </a:solidFill>
                <a:effectLst/>
                <a:latin typeface="Consolas" panose="020B0609020204030204" pitchFamily="49" charset="0"/>
              </a:rPr>
              <a:t>self</a:t>
            </a:r>
            <a:r>
              <a:rPr lang="en-GB" sz="1400" b="0" dirty="0" err="1">
                <a:solidFill>
                  <a:srgbClr val="3B3B3B"/>
                </a:solidFill>
                <a:effectLst/>
                <a:latin typeface="Consolas" panose="020B0609020204030204" pitchFamily="49" charset="0"/>
              </a:rPr>
              <a:t>.</a:t>
            </a:r>
            <a:r>
              <a:rPr lang="en-GB" sz="1400" b="0" dirty="0" err="1">
                <a:solidFill>
                  <a:srgbClr val="001080"/>
                </a:solidFill>
                <a:effectLst/>
                <a:latin typeface="Consolas" panose="020B0609020204030204" pitchFamily="49" charset="0"/>
              </a:rPr>
              <a:t>relu</a:t>
            </a:r>
            <a:r>
              <a:rPr lang="en-GB" sz="1400" b="0" dirty="0">
                <a:solidFill>
                  <a:srgbClr val="3B3B3B"/>
                </a:solidFill>
                <a:effectLst/>
                <a:latin typeface="Consolas" panose="020B0609020204030204" pitchFamily="49" charset="0"/>
              </a:rPr>
              <a:t>(</a:t>
            </a:r>
            <a:r>
              <a:rPr lang="en-GB" sz="1400" b="0" dirty="0">
                <a:solidFill>
                  <a:srgbClr val="001080"/>
                </a:solidFill>
                <a:effectLst/>
                <a:latin typeface="Consolas" panose="020B0609020204030204" pitchFamily="49" charset="0"/>
              </a:rPr>
              <a:t>x</a:t>
            </a:r>
            <a:r>
              <a:rPr lang="en-GB" sz="1400" b="0" dirty="0">
                <a:solidFill>
                  <a:srgbClr val="3B3B3B"/>
                </a:solidFill>
                <a:effectLst/>
                <a:latin typeface="Consolas" panose="020B0609020204030204" pitchFamily="49" charset="0"/>
              </a:rPr>
              <a:t>)</a:t>
            </a:r>
          </a:p>
          <a:p>
            <a:r>
              <a:rPr lang="en-GB" sz="1400" b="0" dirty="0">
                <a:solidFill>
                  <a:srgbClr val="3B3B3B"/>
                </a:solidFill>
                <a:effectLst/>
                <a:latin typeface="Consolas" panose="020B0609020204030204" pitchFamily="49" charset="0"/>
              </a:rPr>
              <a:t>      </a:t>
            </a:r>
            <a:r>
              <a:rPr lang="en-GB" sz="1400" b="0" dirty="0">
                <a:solidFill>
                  <a:srgbClr val="001080"/>
                </a:solidFill>
                <a:effectLst/>
                <a:latin typeface="Consolas" panose="020B0609020204030204" pitchFamily="49" charset="0"/>
              </a:rPr>
              <a:t>x</a:t>
            </a:r>
            <a:r>
              <a:rPr lang="en-GB" sz="1400" b="0" dirty="0">
                <a:solidFill>
                  <a:srgbClr val="3B3B3B"/>
                </a:solidFill>
                <a:effectLst/>
                <a:latin typeface="Consolas" panose="020B0609020204030204" pitchFamily="49" charset="0"/>
              </a:rPr>
              <a:t> </a:t>
            </a:r>
            <a:r>
              <a:rPr lang="en-GB" sz="1400" b="0" dirty="0">
                <a:solidFill>
                  <a:srgbClr val="000000"/>
                </a:solidFill>
                <a:effectLst/>
                <a:latin typeface="Consolas" panose="020B0609020204030204" pitchFamily="49" charset="0"/>
              </a:rPr>
              <a:t>=</a:t>
            </a:r>
            <a:r>
              <a:rPr lang="en-GB" sz="1400" b="0" dirty="0">
                <a:solidFill>
                  <a:srgbClr val="3B3B3B"/>
                </a:solidFill>
                <a:effectLst/>
                <a:latin typeface="Consolas" panose="020B0609020204030204" pitchFamily="49" charset="0"/>
              </a:rPr>
              <a:t> </a:t>
            </a:r>
            <a:r>
              <a:rPr lang="en-GB" sz="1400" b="0" dirty="0" err="1">
                <a:solidFill>
                  <a:srgbClr val="001080"/>
                </a:solidFill>
                <a:effectLst/>
                <a:latin typeface="Consolas" panose="020B0609020204030204" pitchFamily="49" charset="0"/>
              </a:rPr>
              <a:t>self</a:t>
            </a:r>
            <a:r>
              <a:rPr lang="en-GB" sz="1400" b="0" dirty="0" err="1">
                <a:solidFill>
                  <a:srgbClr val="3B3B3B"/>
                </a:solidFill>
                <a:effectLst/>
                <a:latin typeface="Consolas" panose="020B0609020204030204" pitchFamily="49" charset="0"/>
              </a:rPr>
              <a:t>.</a:t>
            </a:r>
            <a:r>
              <a:rPr lang="en-GB" sz="1400" b="0" dirty="0" err="1">
                <a:solidFill>
                  <a:srgbClr val="001080"/>
                </a:solidFill>
                <a:effectLst/>
                <a:latin typeface="Consolas" panose="020B0609020204030204" pitchFamily="49" charset="0"/>
              </a:rPr>
              <a:t>dropout</a:t>
            </a:r>
            <a:r>
              <a:rPr lang="en-GB" sz="1400" b="0" dirty="0">
                <a:solidFill>
                  <a:srgbClr val="3B3B3B"/>
                </a:solidFill>
                <a:effectLst/>
                <a:latin typeface="Consolas" panose="020B0609020204030204" pitchFamily="49" charset="0"/>
              </a:rPr>
              <a:t>(</a:t>
            </a:r>
            <a:r>
              <a:rPr lang="en-GB" sz="1400" b="0" dirty="0">
                <a:solidFill>
                  <a:srgbClr val="001080"/>
                </a:solidFill>
                <a:effectLst/>
                <a:latin typeface="Consolas" panose="020B0609020204030204" pitchFamily="49" charset="0"/>
              </a:rPr>
              <a:t>x</a:t>
            </a:r>
            <a:r>
              <a:rPr lang="en-GB" sz="1400" b="0" dirty="0">
                <a:solidFill>
                  <a:srgbClr val="3B3B3B"/>
                </a:solidFill>
                <a:effectLst/>
                <a:latin typeface="Consolas" panose="020B0609020204030204" pitchFamily="49" charset="0"/>
              </a:rPr>
              <a:t>)</a:t>
            </a:r>
          </a:p>
          <a:p>
            <a:r>
              <a:rPr lang="en-GB" sz="1400" b="0" dirty="0">
                <a:solidFill>
                  <a:srgbClr val="3B3B3B"/>
                </a:solidFill>
                <a:effectLst/>
                <a:latin typeface="Consolas" panose="020B0609020204030204" pitchFamily="49" charset="0"/>
              </a:rPr>
              <a:t>      </a:t>
            </a:r>
            <a:r>
              <a:rPr lang="en-GB" sz="1400" b="0" dirty="0">
                <a:solidFill>
                  <a:srgbClr val="001080"/>
                </a:solidFill>
                <a:effectLst/>
                <a:latin typeface="Consolas" panose="020B0609020204030204" pitchFamily="49" charset="0"/>
              </a:rPr>
              <a:t>x</a:t>
            </a:r>
            <a:r>
              <a:rPr lang="en-GB" sz="1400" b="0" dirty="0">
                <a:solidFill>
                  <a:srgbClr val="3B3B3B"/>
                </a:solidFill>
                <a:effectLst/>
                <a:latin typeface="Consolas" panose="020B0609020204030204" pitchFamily="49" charset="0"/>
              </a:rPr>
              <a:t> </a:t>
            </a:r>
            <a:r>
              <a:rPr lang="en-GB" sz="1400" b="0" dirty="0">
                <a:solidFill>
                  <a:srgbClr val="000000"/>
                </a:solidFill>
                <a:effectLst/>
                <a:latin typeface="Consolas" panose="020B0609020204030204" pitchFamily="49" charset="0"/>
              </a:rPr>
              <a:t>=</a:t>
            </a:r>
            <a:r>
              <a:rPr lang="en-GB" sz="1400" b="0" dirty="0">
                <a:solidFill>
                  <a:srgbClr val="3B3B3B"/>
                </a:solidFill>
                <a:effectLst/>
                <a:latin typeface="Consolas" panose="020B0609020204030204" pitchFamily="49" charset="0"/>
              </a:rPr>
              <a:t> </a:t>
            </a:r>
            <a:r>
              <a:rPr lang="en-GB" sz="1400" b="0" dirty="0">
                <a:solidFill>
                  <a:srgbClr val="001080"/>
                </a:solidFill>
                <a:effectLst/>
                <a:latin typeface="Consolas" panose="020B0609020204030204" pitchFamily="49" charset="0"/>
              </a:rPr>
              <a:t>self</a:t>
            </a:r>
            <a:r>
              <a:rPr lang="en-GB" sz="1400" b="0" dirty="0">
                <a:solidFill>
                  <a:srgbClr val="3B3B3B"/>
                </a:solidFill>
                <a:effectLst/>
                <a:latin typeface="Consolas" panose="020B0609020204030204" pitchFamily="49" charset="0"/>
              </a:rPr>
              <a:t>.</a:t>
            </a:r>
            <a:r>
              <a:rPr lang="en-GB" sz="1400" b="0" dirty="0">
                <a:solidFill>
                  <a:srgbClr val="001080"/>
                </a:solidFill>
                <a:effectLst/>
                <a:latin typeface="Consolas" panose="020B0609020204030204" pitchFamily="49" charset="0"/>
              </a:rPr>
              <a:t>fc2</a:t>
            </a:r>
            <a:r>
              <a:rPr lang="en-GB" sz="1400" b="0" dirty="0">
                <a:solidFill>
                  <a:srgbClr val="3B3B3B"/>
                </a:solidFill>
                <a:effectLst/>
                <a:latin typeface="Consolas" panose="020B0609020204030204" pitchFamily="49" charset="0"/>
              </a:rPr>
              <a:t>(</a:t>
            </a:r>
            <a:r>
              <a:rPr lang="en-GB" sz="1400" b="0" dirty="0">
                <a:solidFill>
                  <a:srgbClr val="001080"/>
                </a:solidFill>
                <a:effectLst/>
                <a:latin typeface="Consolas" panose="020B0609020204030204" pitchFamily="49" charset="0"/>
              </a:rPr>
              <a:t>x</a:t>
            </a:r>
            <a:r>
              <a:rPr lang="en-GB" sz="1400" b="0" dirty="0">
                <a:solidFill>
                  <a:srgbClr val="3B3B3B"/>
                </a:solidFill>
                <a:effectLst/>
                <a:latin typeface="Consolas" panose="020B0609020204030204" pitchFamily="49" charset="0"/>
              </a:rPr>
              <a:t>)                           </a:t>
            </a:r>
            <a:r>
              <a:rPr lang="en-GB" sz="1400" b="0" dirty="0">
                <a:solidFill>
                  <a:srgbClr val="008000"/>
                </a:solidFill>
                <a:effectLst/>
                <a:latin typeface="Consolas" panose="020B0609020204030204" pitchFamily="49" charset="0"/>
              </a:rPr>
              <a:t># output layer</a:t>
            </a:r>
            <a:endParaRPr lang="en-GB" sz="1400" b="0" dirty="0">
              <a:solidFill>
                <a:srgbClr val="3B3B3B"/>
              </a:solidFill>
              <a:effectLst/>
              <a:latin typeface="Consolas" panose="020B0609020204030204" pitchFamily="49" charset="0"/>
            </a:endParaRPr>
          </a:p>
          <a:p>
            <a:r>
              <a:rPr lang="en-GB" sz="1400" b="0" dirty="0">
                <a:solidFill>
                  <a:srgbClr val="3B3B3B"/>
                </a:solidFill>
                <a:effectLst/>
                <a:latin typeface="Consolas" panose="020B0609020204030204" pitchFamily="49" charset="0"/>
              </a:rPr>
              <a:t>      </a:t>
            </a:r>
            <a:r>
              <a:rPr lang="en-GB" sz="1400" b="0" dirty="0">
                <a:solidFill>
                  <a:srgbClr val="001080"/>
                </a:solidFill>
                <a:effectLst/>
                <a:latin typeface="Consolas" panose="020B0609020204030204" pitchFamily="49" charset="0"/>
              </a:rPr>
              <a:t>x</a:t>
            </a:r>
            <a:r>
              <a:rPr lang="en-GB" sz="1400" b="0" dirty="0">
                <a:solidFill>
                  <a:srgbClr val="3B3B3B"/>
                </a:solidFill>
                <a:effectLst/>
                <a:latin typeface="Consolas" panose="020B0609020204030204" pitchFamily="49" charset="0"/>
              </a:rPr>
              <a:t> </a:t>
            </a:r>
            <a:r>
              <a:rPr lang="en-GB" sz="1400" b="0" dirty="0">
                <a:solidFill>
                  <a:srgbClr val="000000"/>
                </a:solidFill>
                <a:effectLst/>
                <a:latin typeface="Consolas" panose="020B0609020204030204" pitchFamily="49" charset="0"/>
              </a:rPr>
              <a:t>=</a:t>
            </a:r>
            <a:r>
              <a:rPr lang="en-GB" sz="1400" b="0" dirty="0">
                <a:solidFill>
                  <a:srgbClr val="3B3B3B"/>
                </a:solidFill>
                <a:effectLst/>
                <a:latin typeface="Consolas" panose="020B0609020204030204" pitchFamily="49" charset="0"/>
              </a:rPr>
              <a:t> </a:t>
            </a:r>
            <a:r>
              <a:rPr lang="en-GB" sz="1400" b="0" dirty="0" err="1">
                <a:solidFill>
                  <a:srgbClr val="001080"/>
                </a:solidFill>
                <a:effectLst/>
                <a:latin typeface="Consolas" panose="020B0609020204030204" pitchFamily="49" charset="0"/>
              </a:rPr>
              <a:t>self</a:t>
            </a:r>
            <a:r>
              <a:rPr lang="en-GB" sz="1400" b="0" dirty="0" err="1">
                <a:solidFill>
                  <a:srgbClr val="3B3B3B"/>
                </a:solidFill>
                <a:effectLst/>
                <a:latin typeface="Consolas" panose="020B0609020204030204" pitchFamily="49" charset="0"/>
              </a:rPr>
              <a:t>.</a:t>
            </a:r>
            <a:r>
              <a:rPr lang="en-GB" sz="1400" b="0" dirty="0" err="1">
                <a:solidFill>
                  <a:srgbClr val="001080"/>
                </a:solidFill>
                <a:effectLst/>
                <a:latin typeface="Consolas" panose="020B0609020204030204" pitchFamily="49" charset="0"/>
              </a:rPr>
              <a:t>softmax</a:t>
            </a:r>
            <a:r>
              <a:rPr lang="en-GB" sz="1400" b="0" dirty="0">
                <a:solidFill>
                  <a:srgbClr val="3B3B3B"/>
                </a:solidFill>
                <a:effectLst/>
                <a:latin typeface="Consolas" panose="020B0609020204030204" pitchFamily="49" charset="0"/>
              </a:rPr>
              <a:t>(</a:t>
            </a:r>
            <a:r>
              <a:rPr lang="en-GB" sz="1400" b="0" dirty="0">
                <a:solidFill>
                  <a:srgbClr val="001080"/>
                </a:solidFill>
                <a:effectLst/>
                <a:latin typeface="Consolas" panose="020B0609020204030204" pitchFamily="49" charset="0"/>
              </a:rPr>
              <a:t>x</a:t>
            </a:r>
            <a:r>
              <a:rPr lang="en-GB" sz="1400" b="0" dirty="0">
                <a:solidFill>
                  <a:srgbClr val="3B3B3B"/>
                </a:solidFill>
                <a:effectLst/>
                <a:latin typeface="Consolas" panose="020B0609020204030204" pitchFamily="49" charset="0"/>
              </a:rPr>
              <a:t>)                       </a:t>
            </a:r>
            <a:r>
              <a:rPr lang="en-GB" sz="1400" b="0" dirty="0">
                <a:solidFill>
                  <a:srgbClr val="008000"/>
                </a:solidFill>
                <a:effectLst/>
                <a:latin typeface="Consolas" panose="020B0609020204030204" pitchFamily="49" charset="0"/>
              </a:rPr>
              <a:t># apply </a:t>
            </a:r>
            <a:r>
              <a:rPr lang="en-GB" sz="1400" b="0" dirty="0" err="1">
                <a:solidFill>
                  <a:srgbClr val="008000"/>
                </a:solidFill>
                <a:effectLst/>
                <a:latin typeface="Consolas" panose="020B0609020204030204" pitchFamily="49" charset="0"/>
              </a:rPr>
              <a:t>softmax</a:t>
            </a:r>
            <a:r>
              <a:rPr lang="en-GB" sz="1400" b="0" dirty="0">
                <a:solidFill>
                  <a:srgbClr val="008000"/>
                </a:solidFill>
                <a:effectLst/>
                <a:latin typeface="Consolas" panose="020B0609020204030204" pitchFamily="49" charset="0"/>
              </a:rPr>
              <a:t> activation</a:t>
            </a:r>
            <a:endParaRPr lang="en-GB" sz="1400" b="0" dirty="0">
              <a:solidFill>
                <a:srgbClr val="3B3B3B"/>
              </a:solidFill>
              <a:effectLst/>
              <a:latin typeface="Consolas" panose="020B0609020204030204" pitchFamily="49" charset="0"/>
            </a:endParaRPr>
          </a:p>
          <a:p>
            <a:r>
              <a:rPr lang="en-GB" sz="1400" b="0" dirty="0">
                <a:solidFill>
                  <a:srgbClr val="3B3B3B"/>
                </a:solidFill>
                <a:effectLst/>
                <a:latin typeface="Consolas" panose="020B0609020204030204" pitchFamily="49" charset="0"/>
              </a:rPr>
              <a:t>      </a:t>
            </a:r>
            <a:r>
              <a:rPr lang="en-GB" sz="1400" b="0" dirty="0">
                <a:solidFill>
                  <a:srgbClr val="AF00DB"/>
                </a:solidFill>
                <a:effectLst/>
                <a:latin typeface="Consolas" panose="020B0609020204030204" pitchFamily="49" charset="0"/>
              </a:rPr>
              <a:t>return</a:t>
            </a:r>
            <a:r>
              <a:rPr lang="en-GB" sz="1400" b="0" dirty="0">
                <a:solidFill>
                  <a:srgbClr val="3B3B3B"/>
                </a:solidFill>
                <a:effectLst/>
                <a:latin typeface="Consolas" panose="020B0609020204030204" pitchFamily="49" charset="0"/>
              </a:rPr>
              <a:t> </a:t>
            </a:r>
            <a:r>
              <a:rPr lang="en-GB" sz="1400" b="0" dirty="0">
                <a:solidFill>
                  <a:srgbClr val="001080"/>
                </a:solidFill>
                <a:effectLst/>
                <a:latin typeface="Consolas" panose="020B0609020204030204" pitchFamily="49" charset="0"/>
              </a:rPr>
              <a:t>x</a:t>
            </a:r>
            <a:endParaRPr lang="en-GB" sz="1400" b="0" dirty="0">
              <a:solidFill>
                <a:srgbClr val="3B3B3B"/>
              </a:solidFill>
              <a:effectLst/>
              <a:latin typeface="Consolas" panose="020B0609020204030204" pitchFamily="49" charset="0"/>
            </a:endParaRPr>
          </a:p>
          <a:p>
            <a:br>
              <a:rPr lang="en-GB" sz="1400" b="0" dirty="0">
                <a:solidFill>
                  <a:srgbClr val="3B3B3B"/>
                </a:solidFill>
                <a:effectLst/>
                <a:latin typeface="Consolas" panose="020B0609020204030204" pitchFamily="49" charset="0"/>
              </a:rPr>
            </a:br>
            <a:r>
              <a:rPr lang="en-GB" sz="1400" b="0" dirty="0">
                <a:solidFill>
                  <a:srgbClr val="001080"/>
                </a:solidFill>
                <a:effectLst/>
                <a:latin typeface="Consolas" panose="020B0609020204030204" pitchFamily="49" charset="0"/>
              </a:rPr>
              <a:t>model</a:t>
            </a:r>
            <a:r>
              <a:rPr lang="en-GB" sz="1400" b="0" dirty="0">
                <a:solidFill>
                  <a:srgbClr val="3B3B3B"/>
                </a:solidFill>
                <a:effectLst/>
                <a:latin typeface="Consolas" panose="020B0609020204030204" pitchFamily="49" charset="0"/>
              </a:rPr>
              <a:t> </a:t>
            </a:r>
            <a:r>
              <a:rPr lang="en-GB" sz="1400" b="0" dirty="0">
                <a:solidFill>
                  <a:srgbClr val="000000"/>
                </a:solidFill>
                <a:effectLst/>
                <a:latin typeface="Consolas" panose="020B0609020204030204" pitchFamily="49" charset="0"/>
              </a:rPr>
              <a:t>=</a:t>
            </a:r>
            <a:r>
              <a:rPr lang="en-GB" sz="1400" b="0" dirty="0">
                <a:solidFill>
                  <a:srgbClr val="3B3B3B"/>
                </a:solidFill>
                <a:effectLst/>
                <a:latin typeface="Consolas" panose="020B0609020204030204" pitchFamily="49" charset="0"/>
              </a:rPr>
              <a:t> </a:t>
            </a:r>
            <a:r>
              <a:rPr lang="en-GB" sz="1400" b="0" dirty="0" err="1">
                <a:solidFill>
                  <a:srgbClr val="267F99"/>
                </a:solidFill>
                <a:effectLst/>
                <a:latin typeface="Consolas" panose="020B0609020204030204" pitchFamily="49" charset="0"/>
              </a:rPr>
              <a:t>BERT_Arch</a:t>
            </a:r>
            <a:r>
              <a:rPr lang="en-GB" sz="1400" b="0" dirty="0">
                <a:solidFill>
                  <a:srgbClr val="3B3B3B"/>
                </a:solidFill>
                <a:effectLst/>
                <a:latin typeface="Consolas" panose="020B0609020204030204" pitchFamily="49" charset="0"/>
              </a:rPr>
              <a:t>(</a:t>
            </a:r>
            <a:r>
              <a:rPr lang="en-GB" sz="1400" b="0" dirty="0" err="1">
                <a:solidFill>
                  <a:srgbClr val="001080"/>
                </a:solidFill>
                <a:effectLst/>
                <a:latin typeface="Consolas" panose="020B0609020204030204" pitchFamily="49" charset="0"/>
              </a:rPr>
              <a:t>bert</a:t>
            </a:r>
            <a:r>
              <a:rPr lang="en-GB" sz="1400" b="0" dirty="0">
                <a:solidFill>
                  <a:srgbClr val="3B3B3B"/>
                </a:solidFill>
                <a:effectLst/>
                <a:latin typeface="Consolas" panose="020B0609020204030204" pitchFamily="49" charset="0"/>
              </a:rPr>
              <a:t>)</a:t>
            </a:r>
          </a:p>
          <a:p>
            <a:r>
              <a:rPr lang="en-GB" sz="1400" b="0" dirty="0">
                <a:solidFill>
                  <a:srgbClr val="008000"/>
                </a:solidFill>
                <a:effectLst/>
                <a:latin typeface="Consolas" panose="020B0609020204030204" pitchFamily="49" charset="0"/>
              </a:rPr>
              <a:t># Defining the hyperparameters (optimizer, weights of the classes and the epochs)</a:t>
            </a:r>
            <a:endParaRPr lang="en-GB" sz="1400" b="0" dirty="0">
              <a:solidFill>
                <a:srgbClr val="3B3B3B"/>
              </a:solidFill>
              <a:effectLst/>
              <a:latin typeface="Consolas" panose="020B0609020204030204" pitchFamily="49" charset="0"/>
            </a:endParaRPr>
          </a:p>
          <a:p>
            <a:r>
              <a:rPr lang="en-GB" sz="1400" b="0" dirty="0">
                <a:solidFill>
                  <a:srgbClr val="008000"/>
                </a:solidFill>
                <a:effectLst/>
                <a:latin typeface="Consolas" panose="020B0609020204030204" pitchFamily="49" charset="0"/>
              </a:rPr>
              <a:t># Define the optimizer</a:t>
            </a:r>
            <a:endParaRPr lang="en-GB" sz="1400" b="0" dirty="0">
              <a:solidFill>
                <a:srgbClr val="3B3B3B"/>
              </a:solidFill>
              <a:effectLst/>
              <a:latin typeface="Consolas" panose="020B0609020204030204" pitchFamily="49" charset="0"/>
            </a:endParaRPr>
          </a:p>
          <a:p>
            <a:r>
              <a:rPr lang="en-GB" sz="1400" b="0" dirty="0">
                <a:solidFill>
                  <a:srgbClr val="AF00DB"/>
                </a:solidFill>
                <a:effectLst/>
                <a:latin typeface="Consolas" panose="020B0609020204030204" pitchFamily="49" charset="0"/>
              </a:rPr>
              <a:t>from</a:t>
            </a:r>
            <a:r>
              <a:rPr lang="en-GB" sz="1400" b="0" dirty="0">
                <a:solidFill>
                  <a:srgbClr val="3B3B3B"/>
                </a:solidFill>
                <a:effectLst/>
                <a:latin typeface="Consolas" panose="020B0609020204030204" pitchFamily="49" charset="0"/>
              </a:rPr>
              <a:t> </a:t>
            </a:r>
            <a:r>
              <a:rPr lang="en-GB" sz="1400" b="0" dirty="0">
                <a:solidFill>
                  <a:srgbClr val="267F99"/>
                </a:solidFill>
                <a:effectLst/>
                <a:latin typeface="Consolas" panose="020B0609020204030204" pitchFamily="49" charset="0"/>
              </a:rPr>
              <a:t>transformers</a:t>
            </a:r>
            <a:r>
              <a:rPr lang="en-GB" sz="1400" b="0" dirty="0">
                <a:solidFill>
                  <a:srgbClr val="3B3B3B"/>
                </a:solidFill>
                <a:effectLst/>
                <a:latin typeface="Consolas" panose="020B0609020204030204" pitchFamily="49" charset="0"/>
              </a:rPr>
              <a:t> </a:t>
            </a:r>
            <a:r>
              <a:rPr lang="en-GB" sz="1400" b="0" dirty="0">
                <a:solidFill>
                  <a:srgbClr val="AF00DB"/>
                </a:solidFill>
                <a:effectLst/>
                <a:latin typeface="Consolas" panose="020B0609020204030204" pitchFamily="49" charset="0"/>
              </a:rPr>
              <a:t>import</a:t>
            </a:r>
            <a:r>
              <a:rPr lang="en-GB" sz="1400" b="0" dirty="0">
                <a:solidFill>
                  <a:srgbClr val="3B3B3B"/>
                </a:solidFill>
                <a:effectLst/>
                <a:latin typeface="Consolas" panose="020B0609020204030204" pitchFamily="49" charset="0"/>
              </a:rPr>
              <a:t> </a:t>
            </a:r>
            <a:r>
              <a:rPr lang="en-GB" sz="1400" b="0" dirty="0" err="1">
                <a:solidFill>
                  <a:srgbClr val="267F99"/>
                </a:solidFill>
                <a:effectLst/>
                <a:latin typeface="Consolas" panose="020B0609020204030204" pitchFamily="49" charset="0"/>
              </a:rPr>
              <a:t>AdamW</a:t>
            </a:r>
            <a:endParaRPr lang="en-GB" sz="1400" b="0" dirty="0">
              <a:solidFill>
                <a:srgbClr val="3B3B3B"/>
              </a:solidFill>
              <a:effectLst/>
              <a:latin typeface="Consolas" panose="020B0609020204030204" pitchFamily="49" charset="0"/>
            </a:endParaRPr>
          </a:p>
          <a:p>
            <a:r>
              <a:rPr lang="en-GB" sz="1400" b="0" dirty="0">
                <a:solidFill>
                  <a:srgbClr val="001080"/>
                </a:solidFill>
                <a:effectLst/>
                <a:latin typeface="Consolas" panose="020B0609020204030204" pitchFamily="49" charset="0"/>
              </a:rPr>
              <a:t>optimizer</a:t>
            </a:r>
            <a:r>
              <a:rPr lang="en-GB" sz="1400" b="0" dirty="0">
                <a:solidFill>
                  <a:srgbClr val="3B3B3B"/>
                </a:solidFill>
                <a:effectLst/>
                <a:latin typeface="Consolas" panose="020B0609020204030204" pitchFamily="49" charset="0"/>
              </a:rPr>
              <a:t> </a:t>
            </a:r>
            <a:r>
              <a:rPr lang="en-GB" sz="1400" b="0" dirty="0">
                <a:solidFill>
                  <a:srgbClr val="000000"/>
                </a:solidFill>
                <a:effectLst/>
                <a:latin typeface="Consolas" panose="020B0609020204030204" pitchFamily="49" charset="0"/>
              </a:rPr>
              <a:t>=</a:t>
            </a:r>
            <a:r>
              <a:rPr lang="en-GB" sz="1400" b="0" dirty="0">
                <a:solidFill>
                  <a:srgbClr val="3B3B3B"/>
                </a:solidFill>
                <a:effectLst/>
                <a:latin typeface="Consolas" panose="020B0609020204030204" pitchFamily="49" charset="0"/>
              </a:rPr>
              <a:t> </a:t>
            </a:r>
            <a:r>
              <a:rPr lang="en-GB" sz="1400" b="0" dirty="0" err="1">
                <a:solidFill>
                  <a:srgbClr val="267F99"/>
                </a:solidFill>
                <a:effectLst/>
                <a:latin typeface="Consolas" panose="020B0609020204030204" pitchFamily="49" charset="0"/>
              </a:rPr>
              <a:t>AdamW</a:t>
            </a:r>
            <a:r>
              <a:rPr lang="en-GB" sz="1400" b="0" dirty="0">
                <a:solidFill>
                  <a:srgbClr val="3B3B3B"/>
                </a:solidFill>
                <a:effectLst/>
                <a:latin typeface="Consolas" panose="020B0609020204030204" pitchFamily="49" charset="0"/>
              </a:rPr>
              <a:t>(</a:t>
            </a:r>
            <a:r>
              <a:rPr lang="en-GB" sz="1400" b="0" dirty="0" err="1">
                <a:solidFill>
                  <a:srgbClr val="001080"/>
                </a:solidFill>
                <a:effectLst/>
                <a:latin typeface="Consolas" panose="020B0609020204030204" pitchFamily="49" charset="0"/>
              </a:rPr>
              <a:t>model</a:t>
            </a:r>
            <a:r>
              <a:rPr lang="en-GB" sz="1400" b="0" dirty="0" err="1">
                <a:solidFill>
                  <a:srgbClr val="3B3B3B"/>
                </a:solidFill>
                <a:effectLst/>
                <a:latin typeface="Consolas" panose="020B0609020204030204" pitchFamily="49" charset="0"/>
              </a:rPr>
              <a:t>.parameters</a:t>
            </a:r>
            <a:r>
              <a:rPr lang="en-GB" sz="1400" b="0" dirty="0">
                <a:solidFill>
                  <a:srgbClr val="3B3B3B"/>
                </a:solidFill>
                <a:effectLst/>
                <a:latin typeface="Consolas" panose="020B0609020204030204" pitchFamily="49" charset="0"/>
              </a:rPr>
              <a:t>(),</a:t>
            </a:r>
          </a:p>
          <a:p>
            <a:r>
              <a:rPr lang="en-GB" sz="1400" b="0" dirty="0">
                <a:solidFill>
                  <a:srgbClr val="3B3B3B"/>
                </a:solidFill>
                <a:effectLst/>
                <a:latin typeface="Consolas" panose="020B0609020204030204" pitchFamily="49" charset="0"/>
              </a:rPr>
              <a:t>                  </a:t>
            </a:r>
            <a:r>
              <a:rPr lang="en-GB" sz="1400" b="0" dirty="0" err="1">
                <a:solidFill>
                  <a:srgbClr val="001080"/>
                </a:solidFill>
                <a:effectLst/>
                <a:latin typeface="Consolas" panose="020B0609020204030204" pitchFamily="49" charset="0"/>
              </a:rPr>
              <a:t>lr</a:t>
            </a:r>
            <a:r>
              <a:rPr lang="en-GB" sz="1400" b="0" dirty="0">
                <a:solidFill>
                  <a:srgbClr val="3B3B3B"/>
                </a:solidFill>
                <a:effectLst/>
                <a:latin typeface="Consolas" panose="020B0609020204030204" pitchFamily="49" charset="0"/>
              </a:rPr>
              <a:t> </a:t>
            </a:r>
            <a:r>
              <a:rPr lang="en-GB" sz="1400" b="0" dirty="0">
                <a:solidFill>
                  <a:srgbClr val="000000"/>
                </a:solidFill>
                <a:effectLst/>
                <a:latin typeface="Consolas" panose="020B0609020204030204" pitchFamily="49" charset="0"/>
              </a:rPr>
              <a:t>=</a:t>
            </a:r>
            <a:r>
              <a:rPr lang="en-GB" sz="1400" b="0" dirty="0">
                <a:solidFill>
                  <a:srgbClr val="3B3B3B"/>
                </a:solidFill>
                <a:effectLst/>
                <a:latin typeface="Consolas" panose="020B0609020204030204" pitchFamily="49" charset="0"/>
              </a:rPr>
              <a:t> </a:t>
            </a:r>
            <a:r>
              <a:rPr lang="en-GB" sz="1400" b="0" dirty="0">
                <a:solidFill>
                  <a:srgbClr val="098658"/>
                </a:solidFill>
                <a:effectLst/>
                <a:latin typeface="Consolas" panose="020B0609020204030204" pitchFamily="49" charset="0"/>
              </a:rPr>
              <a:t>1e-5</a:t>
            </a:r>
            <a:r>
              <a:rPr lang="en-GB" sz="1400" b="0" dirty="0">
                <a:solidFill>
                  <a:srgbClr val="3B3B3B"/>
                </a:solidFill>
                <a:effectLst/>
                <a:latin typeface="Consolas" panose="020B0609020204030204" pitchFamily="49" charset="0"/>
              </a:rPr>
              <a:t>)          </a:t>
            </a:r>
            <a:r>
              <a:rPr lang="en-GB" sz="1400" b="0" dirty="0">
                <a:solidFill>
                  <a:srgbClr val="008000"/>
                </a:solidFill>
                <a:effectLst/>
                <a:latin typeface="Consolas" panose="020B0609020204030204" pitchFamily="49" charset="0"/>
              </a:rPr>
              <a:t># learning rate</a:t>
            </a:r>
            <a:endParaRPr lang="en-GB" sz="1400" b="0" dirty="0">
              <a:solidFill>
                <a:srgbClr val="3B3B3B"/>
              </a:solidFill>
              <a:effectLst/>
              <a:latin typeface="Consolas" panose="020B0609020204030204" pitchFamily="49" charset="0"/>
            </a:endParaRPr>
          </a:p>
          <a:p>
            <a:r>
              <a:rPr lang="en-GB" sz="1400" b="0" dirty="0">
                <a:solidFill>
                  <a:srgbClr val="008000"/>
                </a:solidFill>
                <a:effectLst/>
                <a:latin typeface="Consolas" panose="020B0609020204030204" pitchFamily="49" charset="0"/>
              </a:rPr>
              <a:t># Define the loss function</a:t>
            </a:r>
            <a:endParaRPr lang="en-GB" sz="1400" b="0" dirty="0">
              <a:solidFill>
                <a:srgbClr val="3B3B3B"/>
              </a:solidFill>
              <a:effectLst/>
              <a:latin typeface="Consolas" panose="020B0609020204030204" pitchFamily="49" charset="0"/>
            </a:endParaRPr>
          </a:p>
          <a:p>
            <a:r>
              <a:rPr lang="en-GB" sz="1400" b="0" dirty="0" err="1">
                <a:solidFill>
                  <a:srgbClr val="001080"/>
                </a:solidFill>
                <a:effectLst/>
                <a:latin typeface="Consolas" panose="020B0609020204030204" pitchFamily="49" charset="0"/>
              </a:rPr>
              <a:t>cross_entropy</a:t>
            </a:r>
            <a:r>
              <a:rPr lang="en-GB" sz="1400" b="0" dirty="0">
                <a:solidFill>
                  <a:srgbClr val="3B3B3B"/>
                </a:solidFill>
                <a:effectLst/>
                <a:latin typeface="Consolas" panose="020B0609020204030204" pitchFamily="49" charset="0"/>
              </a:rPr>
              <a:t>  </a:t>
            </a:r>
            <a:r>
              <a:rPr lang="en-GB" sz="1400" b="0" dirty="0">
                <a:solidFill>
                  <a:srgbClr val="000000"/>
                </a:solidFill>
                <a:effectLst/>
                <a:latin typeface="Consolas" panose="020B0609020204030204" pitchFamily="49" charset="0"/>
              </a:rPr>
              <a:t>=</a:t>
            </a:r>
            <a:r>
              <a:rPr lang="en-GB" sz="1400" b="0" dirty="0">
                <a:solidFill>
                  <a:srgbClr val="3B3B3B"/>
                </a:solidFill>
                <a:effectLst/>
                <a:latin typeface="Consolas" panose="020B0609020204030204" pitchFamily="49" charset="0"/>
              </a:rPr>
              <a:t> </a:t>
            </a:r>
            <a:r>
              <a:rPr lang="en-GB" sz="1400" b="0" dirty="0" err="1">
                <a:solidFill>
                  <a:srgbClr val="3B3B3B"/>
                </a:solidFill>
                <a:effectLst/>
                <a:latin typeface="Consolas" panose="020B0609020204030204" pitchFamily="49" charset="0"/>
              </a:rPr>
              <a:t>nn.NLLLoss</a:t>
            </a:r>
            <a:r>
              <a:rPr lang="en-GB" sz="1400" b="0" dirty="0">
                <a:solidFill>
                  <a:srgbClr val="3B3B3B"/>
                </a:solidFill>
                <a:effectLst/>
                <a:latin typeface="Consolas" panose="020B0609020204030204" pitchFamily="49" charset="0"/>
              </a:rPr>
              <a:t>() </a:t>
            </a:r>
          </a:p>
          <a:p>
            <a:r>
              <a:rPr lang="en-GB" sz="1400" b="0" dirty="0">
                <a:solidFill>
                  <a:srgbClr val="008000"/>
                </a:solidFill>
                <a:effectLst/>
                <a:latin typeface="Consolas" panose="020B0609020204030204" pitchFamily="49" charset="0"/>
              </a:rPr>
              <a:t># Number of training epochs</a:t>
            </a:r>
            <a:endParaRPr lang="en-GB" sz="1400" b="0" dirty="0">
              <a:solidFill>
                <a:srgbClr val="3B3B3B"/>
              </a:solidFill>
              <a:effectLst/>
              <a:latin typeface="Consolas" panose="020B0609020204030204" pitchFamily="49" charset="0"/>
            </a:endParaRPr>
          </a:p>
          <a:p>
            <a:r>
              <a:rPr lang="en-GB" sz="1400" b="0" dirty="0">
                <a:solidFill>
                  <a:srgbClr val="001080"/>
                </a:solidFill>
                <a:effectLst/>
                <a:latin typeface="Consolas" panose="020B0609020204030204" pitchFamily="49" charset="0"/>
              </a:rPr>
              <a:t>epochs</a:t>
            </a:r>
            <a:r>
              <a:rPr lang="en-GB" sz="1400" b="0" dirty="0">
                <a:solidFill>
                  <a:srgbClr val="3B3B3B"/>
                </a:solidFill>
                <a:effectLst/>
                <a:latin typeface="Consolas" panose="020B0609020204030204" pitchFamily="49" charset="0"/>
              </a:rPr>
              <a:t> </a:t>
            </a:r>
            <a:r>
              <a:rPr lang="en-GB" sz="1400" b="0" dirty="0">
                <a:solidFill>
                  <a:srgbClr val="000000"/>
                </a:solidFill>
                <a:effectLst/>
                <a:latin typeface="Consolas" panose="020B0609020204030204" pitchFamily="49" charset="0"/>
              </a:rPr>
              <a:t>=</a:t>
            </a:r>
            <a:r>
              <a:rPr lang="en-GB" sz="1400" b="0" dirty="0">
                <a:solidFill>
                  <a:srgbClr val="3B3B3B"/>
                </a:solidFill>
                <a:effectLst/>
                <a:latin typeface="Consolas" panose="020B0609020204030204" pitchFamily="49" charset="0"/>
              </a:rPr>
              <a:t> </a:t>
            </a:r>
            <a:r>
              <a:rPr lang="en-GB" sz="1400" b="0" dirty="0">
                <a:solidFill>
                  <a:srgbClr val="098658"/>
                </a:solidFill>
                <a:effectLst/>
                <a:latin typeface="Consolas" panose="020B0609020204030204" pitchFamily="49" charset="0"/>
              </a:rPr>
              <a:t>2</a:t>
            </a:r>
            <a:endParaRPr lang="en-GB" sz="1400" b="0" dirty="0">
              <a:solidFill>
                <a:srgbClr val="3B3B3B"/>
              </a:solidFill>
              <a:effectLst/>
              <a:latin typeface="Consolas" panose="020B0609020204030204" pitchFamily="49" charset="0"/>
            </a:endParaRPr>
          </a:p>
          <a:p>
            <a:endParaRPr lang="en-GB" sz="1400" b="0" dirty="0">
              <a:solidFill>
                <a:srgbClr val="3B3B3B"/>
              </a:solidFill>
              <a:effectLst/>
              <a:latin typeface="Consolas" panose="020B0609020204030204" pitchFamily="49" charset="0"/>
            </a:endParaRPr>
          </a:p>
        </p:txBody>
      </p:sp>
      <p:grpSp>
        <p:nvGrpSpPr>
          <p:cNvPr id="2" name="Group 1">
            <a:extLst>
              <a:ext uri="{FF2B5EF4-FFF2-40B4-BE49-F238E27FC236}">
                <a16:creationId xmlns:a16="http://schemas.microsoft.com/office/drawing/2014/main" id="{D5C92D74-46C7-748D-DF97-20E981DE7D3C}"/>
              </a:ext>
            </a:extLst>
          </p:cNvPr>
          <p:cNvGrpSpPr/>
          <p:nvPr/>
        </p:nvGrpSpPr>
        <p:grpSpPr>
          <a:xfrm>
            <a:off x="0" y="422963"/>
            <a:ext cx="3447419" cy="6587437"/>
            <a:chOff x="0" y="-46973"/>
            <a:chExt cx="3752214" cy="7057373"/>
          </a:xfrm>
        </p:grpSpPr>
        <p:pic>
          <p:nvPicPr>
            <p:cNvPr id="1028" name="Picture 4" descr="79,644 Hand Holding Phone Stock Photos, High-Res Pictures, and Images -  Getty Images">
              <a:extLst>
                <a:ext uri="{FF2B5EF4-FFF2-40B4-BE49-F238E27FC236}">
                  <a16:creationId xmlns:a16="http://schemas.microsoft.com/office/drawing/2014/main" id="{C2C37C58-F7BD-B008-53DE-AFD632425D9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923" t="8930" r="42461" b="7516"/>
            <a:stretch/>
          </p:blipFill>
          <p:spPr bwMode="auto">
            <a:xfrm flipH="1">
              <a:off x="0" y="-46973"/>
              <a:ext cx="3752214" cy="705737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9C120C-184D-9043-A148-D9F1A10D6D8D}"/>
                </a:ext>
              </a:extLst>
            </p:cNvPr>
            <p:cNvSpPr txBox="1"/>
            <p:nvPr/>
          </p:nvSpPr>
          <p:spPr>
            <a:xfrm>
              <a:off x="1259202" y="1055724"/>
              <a:ext cx="1807276" cy="1813530"/>
            </a:xfrm>
            <a:prstGeom prst="rect">
              <a:avLst/>
            </a:prstGeom>
            <a:noFill/>
          </p:spPr>
          <p:txBody>
            <a:bodyPr wrap="square" rtlCol="0">
              <a:spAutoFit/>
            </a:bodyPr>
            <a:lstStyle/>
            <a:p>
              <a:pPr algn="ctr"/>
              <a:endParaRPr lang="en-GB" sz="2800" dirty="0"/>
            </a:p>
            <a:p>
              <a:pPr algn="ctr"/>
              <a:endParaRPr lang="en-GB" sz="2800" dirty="0"/>
            </a:p>
            <a:p>
              <a:pPr algn="ctr"/>
              <a:r>
                <a:rPr lang="en-GB" sz="4800" dirty="0"/>
                <a:t>BERT</a:t>
              </a:r>
              <a:endParaRPr lang="en-GB" sz="1050" dirty="0"/>
            </a:p>
          </p:txBody>
        </p:sp>
      </p:grpSp>
      <p:sp>
        <p:nvSpPr>
          <p:cNvPr id="15" name="TextBox 14">
            <a:extLst>
              <a:ext uri="{FF2B5EF4-FFF2-40B4-BE49-F238E27FC236}">
                <a16:creationId xmlns:a16="http://schemas.microsoft.com/office/drawing/2014/main" id="{F1FD63FF-00C7-C8D8-18E6-0CDDB923F368}"/>
              </a:ext>
            </a:extLst>
          </p:cNvPr>
          <p:cNvSpPr txBox="1"/>
          <p:nvPr/>
        </p:nvSpPr>
        <p:spPr>
          <a:xfrm>
            <a:off x="12724213" y="5280701"/>
            <a:ext cx="4473436" cy="1077218"/>
          </a:xfrm>
          <a:prstGeom prst="rect">
            <a:avLst/>
          </a:prstGeom>
          <a:noFill/>
        </p:spPr>
        <p:txBody>
          <a:bodyPr wrap="square" rtlCol="0">
            <a:spAutoFit/>
          </a:bodyPr>
          <a:lstStyle/>
          <a:p>
            <a:pPr algn="ctr"/>
            <a:r>
              <a:rPr lang="en-GB" sz="3200" dirty="0">
                <a:solidFill>
                  <a:schemeClr val="bg2">
                    <a:lumMod val="25000"/>
                  </a:schemeClr>
                </a:solidFill>
                <a:latin typeface="Bahnschrift Condensed" panose="020B0502040204020203" pitchFamily="34" charset="0"/>
              </a:rPr>
              <a:t>Next Steps</a:t>
            </a:r>
          </a:p>
          <a:p>
            <a:pPr algn="ctr"/>
            <a:r>
              <a:rPr lang="en-GB" sz="3200" dirty="0">
                <a:solidFill>
                  <a:schemeClr val="bg2">
                    <a:lumMod val="25000"/>
                  </a:schemeClr>
                </a:solidFill>
                <a:latin typeface="Bahnschrift Condensed" panose="020B0502040204020203" pitchFamily="34" charset="0"/>
              </a:rPr>
              <a:t>Conclusion</a:t>
            </a:r>
          </a:p>
        </p:txBody>
      </p:sp>
    </p:spTree>
    <p:extLst>
      <p:ext uri="{BB962C8B-B14F-4D97-AF65-F5344CB8AC3E}">
        <p14:creationId xmlns:p14="http://schemas.microsoft.com/office/powerpoint/2010/main" val="2289829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d_-_91074 (360p)">
            <a:hlinkClick r:id="" action="ppaction://media"/>
            <a:extLst>
              <a:ext uri="{FF2B5EF4-FFF2-40B4-BE49-F238E27FC236}">
                <a16:creationId xmlns:a16="http://schemas.microsoft.com/office/drawing/2014/main" id="{EA0B4F58-CF74-B6FE-E6EE-2C128988616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9387" y="-1"/>
            <a:ext cx="11752613" cy="6610845"/>
          </a:xfrm>
          <a:prstGeom prst="rect">
            <a:avLst/>
          </a:prstGeom>
        </p:spPr>
      </p:pic>
      <p:pic>
        <p:nvPicPr>
          <p:cNvPr id="10" name="red_-_91074 (360p)">
            <a:hlinkClick r:id="" action="ppaction://media"/>
            <a:extLst>
              <a:ext uri="{FF2B5EF4-FFF2-40B4-BE49-F238E27FC236}">
                <a16:creationId xmlns:a16="http://schemas.microsoft.com/office/drawing/2014/main" id="{82F05D96-31A4-FB3B-2C78-D5B1DCF51BD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7" name="Freeform: Shape 6">
            <a:extLst>
              <a:ext uri="{FF2B5EF4-FFF2-40B4-BE49-F238E27FC236}">
                <a16:creationId xmlns:a16="http://schemas.microsoft.com/office/drawing/2014/main" id="{393A7CDE-0BE2-5EA2-66AD-15B273751E6A}"/>
              </a:ext>
            </a:extLst>
          </p:cNvPr>
          <p:cNvSpPr/>
          <p:nvPr/>
        </p:nvSpPr>
        <p:spPr>
          <a:xfrm>
            <a:off x="0" y="-1"/>
            <a:ext cx="12192000" cy="6858000"/>
          </a:xfrm>
          <a:custGeom>
            <a:avLst/>
            <a:gdLst/>
            <a:ahLst/>
            <a:cxnLst/>
            <a:rect l="l" t="t" r="r" b="b"/>
            <a:pathLst>
              <a:path w="12192000" h="6858000">
                <a:moveTo>
                  <a:pt x="5623117" y="4128917"/>
                </a:moveTo>
                <a:lnTo>
                  <a:pt x="4156105" y="4132032"/>
                </a:lnTo>
                <a:lnTo>
                  <a:pt x="4156105" y="6415088"/>
                </a:lnTo>
                <a:lnTo>
                  <a:pt x="5623117" y="6415088"/>
                </a:lnTo>
                <a:lnTo>
                  <a:pt x="5623117" y="5888708"/>
                </a:lnTo>
                <a:lnTo>
                  <a:pt x="4682484" y="5888708"/>
                </a:lnTo>
                <a:lnTo>
                  <a:pt x="4682484" y="5527406"/>
                </a:lnTo>
                <a:lnTo>
                  <a:pt x="5445579" y="5527406"/>
                </a:lnTo>
                <a:lnTo>
                  <a:pt x="5445579" y="5001026"/>
                </a:lnTo>
                <a:lnTo>
                  <a:pt x="4682484" y="5001026"/>
                </a:lnTo>
                <a:lnTo>
                  <a:pt x="4682484" y="4655297"/>
                </a:lnTo>
                <a:lnTo>
                  <a:pt x="5623117" y="4655297"/>
                </a:lnTo>
                <a:close/>
                <a:moveTo>
                  <a:pt x="3364749" y="4128917"/>
                </a:moveTo>
                <a:lnTo>
                  <a:pt x="3364749" y="5465112"/>
                </a:lnTo>
                <a:lnTo>
                  <a:pt x="2620341" y="4135146"/>
                </a:lnTo>
                <a:lnTo>
                  <a:pt x="2047241" y="4135146"/>
                </a:lnTo>
                <a:lnTo>
                  <a:pt x="2047241" y="6415088"/>
                </a:lnTo>
                <a:lnTo>
                  <a:pt x="2573621" y="6415088"/>
                </a:lnTo>
                <a:lnTo>
                  <a:pt x="2573621" y="5082007"/>
                </a:lnTo>
                <a:lnTo>
                  <a:pt x="3321143" y="6415088"/>
                </a:lnTo>
                <a:lnTo>
                  <a:pt x="3891128" y="6415088"/>
                </a:lnTo>
                <a:lnTo>
                  <a:pt x="3891128" y="4128917"/>
                </a:lnTo>
                <a:close/>
                <a:moveTo>
                  <a:pt x="5655691" y="4113343"/>
                </a:moveTo>
                <a:lnTo>
                  <a:pt x="6415672" y="6415088"/>
                </a:lnTo>
                <a:lnTo>
                  <a:pt x="6938937" y="6415088"/>
                </a:lnTo>
                <a:lnTo>
                  <a:pt x="7200570" y="5268888"/>
                </a:lnTo>
                <a:lnTo>
                  <a:pt x="7502694" y="6415088"/>
                </a:lnTo>
                <a:lnTo>
                  <a:pt x="8022844" y="6415088"/>
                </a:lnTo>
                <a:lnTo>
                  <a:pt x="8698729" y="4113343"/>
                </a:lnTo>
                <a:lnTo>
                  <a:pt x="8147431" y="4113343"/>
                </a:lnTo>
                <a:lnTo>
                  <a:pt x="7776785" y="5381016"/>
                </a:lnTo>
                <a:lnTo>
                  <a:pt x="7440400" y="4113343"/>
                </a:lnTo>
                <a:lnTo>
                  <a:pt x="6923364" y="4113343"/>
                </a:lnTo>
                <a:lnTo>
                  <a:pt x="6633700" y="5387246"/>
                </a:lnTo>
                <a:lnTo>
                  <a:pt x="6210104" y="4113343"/>
                </a:lnTo>
                <a:close/>
                <a:moveTo>
                  <a:pt x="9441740" y="4080055"/>
                </a:moveTo>
                <a:cubicBezTo>
                  <a:pt x="9421884" y="4079925"/>
                  <a:pt x="9402092" y="4080639"/>
                  <a:pt x="9382366" y="4082197"/>
                </a:cubicBezTo>
                <a:cubicBezTo>
                  <a:pt x="9303461" y="4088426"/>
                  <a:pt x="9229748" y="4106595"/>
                  <a:pt x="9161224" y="4136703"/>
                </a:cubicBezTo>
                <a:cubicBezTo>
                  <a:pt x="9092702" y="4166812"/>
                  <a:pt x="9030408" y="4207822"/>
                  <a:pt x="8974344" y="4259733"/>
                </a:cubicBezTo>
                <a:cubicBezTo>
                  <a:pt x="8918280" y="4311644"/>
                  <a:pt x="8871560" y="4372900"/>
                  <a:pt x="8834184" y="4443499"/>
                </a:cubicBezTo>
                <a:cubicBezTo>
                  <a:pt x="8794731" y="4520328"/>
                  <a:pt x="8771370" y="4600790"/>
                  <a:pt x="8764104" y="4684886"/>
                </a:cubicBezTo>
                <a:cubicBezTo>
                  <a:pt x="8756836" y="4768982"/>
                  <a:pt x="8764104" y="4850483"/>
                  <a:pt x="8785906" y="4929388"/>
                </a:cubicBezTo>
                <a:cubicBezTo>
                  <a:pt x="8807709" y="5008293"/>
                  <a:pt x="8843528" y="5082007"/>
                  <a:pt x="8893362" y="5150530"/>
                </a:cubicBezTo>
                <a:cubicBezTo>
                  <a:pt x="8943198" y="5219053"/>
                  <a:pt x="9004452" y="5276155"/>
                  <a:pt x="9077128" y="5321837"/>
                </a:cubicBezTo>
                <a:cubicBezTo>
                  <a:pt x="9133192" y="5357137"/>
                  <a:pt x="9189256" y="5385169"/>
                  <a:pt x="9245320" y="5405933"/>
                </a:cubicBezTo>
                <a:cubicBezTo>
                  <a:pt x="9301384" y="5426698"/>
                  <a:pt x="9355372" y="5445386"/>
                  <a:pt x="9407284" y="5461997"/>
                </a:cubicBezTo>
                <a:cubicBezTo>
                  <a:pt x="9436354" y="5472380"/>
                  <a:pt x="9463866" y="5481724"/>
                  <a:pt x="9489822" y="5490029"/>
                </a:cubicBezTo>
                <a:cubicBezTo>
                  <a:pt x="9515778" y="5498335"/>
                  <a:pt x="9540176" y="5507680"/>
                  <a:pt x="9563018" y="5518062"/>
                </a:cubicBezTo>
                <a:cubicBezTo>
                  <a:pt x="9592088" y="5532597"/>
                  <a:pt x="9615448" y="5548689"/>
                  <a:pt x="9633098" y="5566339"/>
                </a:cubicBezTo>
                <a:cubicBezTo>
                  <a:pt x="9650747" y="5583989"/>
                  <a:pt x="9664244" y="5602158"/>
                  <a:pt x="9673589" y="5620846"/>
                </a:cubicBezTo>
                <a:cubicBezTo>
                  <a:pt x="9682932" y="5639534"/>
                  <a:pt x="9688642" y="5657184"/>
                  <a:pt x="9690719" y="5673796"/>
                </a:cubicBezTo>
                <a:cubicBezTo>
                  <a:pt x="9692795" y="5690407"/>
                  <a:pt x="9693834" y="5703904"/>
                  <a:pt x="9693834" y="5714286"/>
                </a:cubicBezTo>
                <a:cubicBezTo>
                  <a:pt x="9693834" y="5724669"/>
                  <a:pt x="9692795" y="5738165"/>
                  <a:pt x="9690719" y="5754777"/>
                </a:cubicBezTo>
                <a:cubicBezTo>
                  <a:pt x="9688642" y="5771388"/>
                  <a:pt x="9682932" y="5788519"/>
                  <a:pt x="9673589" y="5806169"/>
                </a:cubicBezTo>
                <a:cubicBezTo>
                  <a:pt x="9664244" y="5823819"/>
                  <a:pt x="9650747" y="5841988"/>
                  <a:pt x="9633098" y="5860676"/>
                </a:cubicBezTo>
                <a:cubicBezTo>
                  <a:pt x="9615448" y="5879364"/>
                  <a:pt x="9592088" y="5894937"/>
                  <a:pt x="9563018" y="5907396"/>
                </a:cubicBezTo>
                <a:cubicBezTo>
                  <a:pt x="9521488" y="5926084"/>
                  <a:pt x="9478922" y="5934390"/>
                  <a:pt x="9435316" y="5932314"/>
                </a:cubicBezTo>
                <a:cubicBezTo>
                  <a:pt x="9391710" y="5930237"/>
                  <a:pt x="9351220" y="5916740"/>
                  <a:pt x="9313844" y="5891823"/>
                </a:cubicBezTo>
                <a:cubicBezTo>
                  <a:pt x="9293079" y="5879364"/>
                  <a:pt x="9269200" y="5856004"/>
                  <a:pt x="9242206" y="5821743"/>
                </a:cubicBezTo>
                <a:cubicBezTo>
                  <a:pt x="9215212" y="5787481"/>
                  <a:pt x="9201715" y="5739204"/>
                  <a:pt x="9201715" y="5676911"/>
                </a:cubicBezTo>
                <a:lnTo>
                  <a:pt x="8675335" y="5676911"/>
                </a:lnTo>
                <a:cubicBezTo>
                  <a:pt x="8675335" y="5813956"/>
                  <a:pt x="8706482" y="5940100"/>
                  <a:pt x="8768776" y="6055343"/>
                </a:cubicBezTo>
                <a:cubicBezTo>
                  <a:pt x="8831070" y="6170586"/>
                  <a:pt x="8918280" y="6264546"/>
                  <a:pt x="9030408" y="6337221"/>
                </a:cubicBezTo>
                <a:cubicBezTo>
                  <a:pt x="9094778" y="6378750"/>
                  <a:pt x="9162782" y="6409378"/>
                  <a:pt x="9234420" y="6429104"/>
                </a:cubicBezTo>
                <a:cubicBezTo>
                  <a:pt x="9306057" y="6448831"/>
                  <a:pt x="9378213" y="6458694"/>
                  <a:pt x="9450890" y="6458694"/>
                </a:cubicBezTo>
                <a:cubicBezTo>
                  <a:pt x="9506954" y="6458694"/>
                  <a:pt x="9563010" y="6452983"/>
                  <a:pt x="9619057" y="6441563"/>
                </a:cubicBezTo>
                <a:cubicBezTo>
                  <a:pt x="9675105" y="6430142"/>
                  <a:pt x="9729961" y="6411974"/>
                  <a:pt x="9783624" y="6387056"/>
                </a:cubicBezTo>
                <a:cubicBezTo>
                  <a:pt x="9919858" y="6324763"/>
                  <a:pt x="10026682" y="6233399"/>
                  <a:pt x="10104095" y="6112965"/>
                </a:cubicBezTo>
                <a:cubicBezTo>
                  <a:pt x="10181507" y="5992531"/>
                  <a:pt x="10220214" y="5859638"/>
                  <a:pt x="10220214" y="5714286"/>
                </a:cubicBezTo>
                <a:cubicBezTo>
                  <a:pt x="10220214" y="5566859"/>
                  <a:pt x="10181507" y="5432927"/>
                  <a:pt x="10104095" y="5312493"/>
                </a:cubicBezTo>
                <a:cubicBezTo>
                  <a:pt x="10026682" y="5192059"/>
                  <a:pt x="9919858" y="5100695"/>
                  <a:pt x="9783624" y="5038402"/>
                </a:cubicBezTo>
                <a:cubicBezTo>
                  <a:pt x="9746475" y="5021790"/>
                  <a:pt x="9709764" y="5007255"/>
                  <a:pt x="9673491" y="4994796"/>
                </a:cubicBezTo>
                <a:cubicBezTo>
                  <a:pt x="9637218" y="4982338"/>
                  <a:pt x="9601432" y="4970917"/>
                  <a:pt x="9566132" y="4960535"/>
                </a:cubicBezTo>
                <a:cubicBezTo>
                  <a:pt x="9526680" y="4948077"/>
                  <a:pt x="9489304" y="4935098"/>
                  <a:pt x="9454004" y="4921601"/>
                </a:cubicBezTo>
                <a:cubicBezTo>
                  <a:pt x="9418704" y="4908105"/>
                  <a:pt x="9386519" y="4893050"/>
                  <a:pt x="9357450" y="4876439"/>
                </a:cubicBezTo>
                <a:cubicBezTo>
                  <a:pt x="9326302" y="4855674"/>
                  <a:pt x="9305538" y="4827123"/>
                  <a:pt x="9295156" y="4790785"/>
                </a:cubicBezTo>
                <a:cubicBezTo>
                  <a:pt x="9284773" y="4754447"/>
                  <a:pt x="9287888" y="4719667"/>
                  <a:pt x="9304500" y="4686444"/>
                </a:cubicBezTo>
                <a:cubicBezTo>
                  <a:pt x="9316958" y="4661526"/>
                  <a:pt x="9333570" y="4643357"/>
                  <a:pt x="9354334" y="4631937"/>
                </a:cubicBezTo>
                <a:cubicBezTo>
                  <a:pt x="9375098" y="4620516"/>
                  <a:pt x="9395344" y="4613249"/>
                  <a:pt x="9415071" y="4610134"/>
                </a:cubicBezTo>
                <a:cubicBezTo>
                  <a:pt x="9434796" y="4607019"/>
                  <a:pt x="9452446" y="4607019"/>
                  <a:pt x="9468020" y="4610134"/>
                </a:cubicBezTo>
                <a:cubicBezTo>
                  <a:pt x="9483594" y="4613249"/>
                  <a:pt x="9493456" y="4614806"/>
                  <a:pt x="9497610" y="4614806"/>
                </a:cubicBezTo>
                <a:cubicBezTo>
                  <a:pt x="9520450" y="4621035"/>
                  <a:pt x="9546925" y="4633494"/>
                  <a:pt x="9577034" y="4652182"/>
                </a:cubicBezTo>
                <a:cubicBezTo>
                  <a:pt x="9607142" y="4670870"/>
                  <a:pt x="9622196" y="4704094"/>
                  <a:pt x="9622196" y="4751852"/>
                </a:cubicBezTo>
                <a:lnTo>
                  <a:pt x="10145900" y="4751852"/>
                </a:lnTo>
                <a:cubicBezTo>
                  <a:pt x="10145900" y="4675023"/>
                  <a:pt x="10133514" y="4601309"/>
                  <a:pt x="10108743" y="4530710"/>
                </a:cubicBezTo>
                <a:cubicBezTo>
                  <a:pt x="10083972" y="4460110"/>
                  <a:pt x="10048363" y="4396260"/>
                  <a:pt x="10001920" y="4339157"/>
                </a:cubicBezTo>
                <a:cubicBezTo>
                  <a:pt x="9955474" y="4282055"/>
                  <a:pt x="9900254" y="4233258"/>
                  <a:pt x="9836258" y="4192768"/>
                </a:cubicBezTo>
                <a:cubicBezTo>
                  <a:pt x="9772260" y="4152277"/>
                  <a:pt x="9700907" y="4122687"/>
                  <a:pt x="9622196" y="4103999"/>
                </a:cubicBezTo>
                <a:cubicBezTo>
                  <a:pt x="9561460" y="4088426"/>
                  <a:pt x="9501308" y="4080445"/>
                  <a:pt x="9441740" y="4080055"/>
                </a:cubicBezTo>
                <a:close/>
                <a:moveTo>
                  <a:pt x="4764085" y="1323290"/>
                </a:moveTo>
                <a:lnTo>
                  <a:pt x="4944736" y="1877702"/>
                </a:lnTo>
                <a:lnTo>
                  <a:pt x="4574090" y="1877702"/>
                </a:lnTo>
                <a:close/>
                <a:moveTo>
                  <a:pt x="9423590" y="395117"/>
                </a:moveTo>
                <a:lnTo>
                  <a:pt x="7956579" y="398232"/>
                </a:lnTo>
                <a:lnTo>
                  <a:pt x="7956579" y="2681288"/>
                </a:lnTo>
                <a:lnTo>
                  <a:pt x="9423590" y="2681288"/>
                </a:lnTo>
                <a:lnTo>
                  <a:pt x="9423590" y="2154908"/>
                </a:lnTo>
                <a:lnTo>
                  <a:pt x="8482958" y="2154908"/>
                </a:lnTo>
                <a:lnTo>
                  <a:pt x="8482958" y="1793606"/>
                </a:lnTo>
                <a:lnTo>
                  <a:pt x="9246054" y="1793606"/>
                </a:lnTo>
                <a:lnTo>
                  <a:pt x="9246054" y="1267226"/>
                </a:lnTo>
                <a:lnTo>
                  <a:pt x="8482958" y="1267226"/>
                </a:lnTo>
                <a:lnTo>
                  <a:pt x="8482958" y="921497"/>
                </a:lnTo>
                <a:lnTo>
                  <a:pt x="9423590" y="921497"/>
                </a:lnTo>
                <a:close/>
                <a:moveTo>
                  <a:pt x="4521140" y="395117"/>
                </a:moveTo>
                <a:lnTo>
                  <a:pt x="3742472" y="2681288"/>
                </a:lnTo>
                <a:lnTo>
                  <a:pt x="4299999" y="2681288"/>
                </a:lnTo>
                <a:lnTo>
                  <a:pt x="4393438" y="2404082"/>
                </a:lnTo>
                <a:lnTo>
                  <a:pt x="5112928" y="2404082"/>
                </a:lnTo>
                <a:lnTo>
                  <a:pt x="5203254" y="2681288"/>
                </a:lnTo>
                <a:lnTo>
                  <a:pt x="5757666" y="2681288"/>
                </a:lnTo>
                <a:lnTo>
                  <a:pt x="5019488" y="395117"/>
                </a:lnTo>
                <a:close/>
                <a:moveTo>
                  <a:pt x="2285366" y="395117"/>
                </a:moveTo>
                <a:lnTo>
                  <a:pt x="2285366" y="2681288"/>
                </a:lnTo>
                <a:lnTo>
                  <a:pt x="2811746" y="2681288"/>
                </a:lnTo>
                <a:lnTo>
                  <a:pt x="2811746" y="1793606"/>
                </a:lnTo>
                <a:lnTo>
                  <a:pt x="3487630" y="1793606"/>
                </a:lnTo>
                <a:lnTo>
                  <a:pt x="3487630" y="1267226"/>
                </a:lnTo>
                <a:lnTo>
                  <a:pt x="2811746" y="1267226"/>
                </a:lnTo>
                <a:lnTo>
                  <a:pt x="2811746" y="921497"/>
                </a:lnTo>
                <a:lnTo>
                  <a:pt x="3665167" y="921497"/>
                </a:lnTo>
                <a:lnTo>
                  <a:pt x="3665167" y="395117"/>
                </a:lnTo>
                <a:close/>
                <a:moveTo>
                  <a:pt x="5923915" y="392002"/>
                </a:moveTo>
                <a:lnTo>
                  <a:pt x="5923915" y="2681288"/>
                </a:lnTo>
                <a:lnTo>
                  <a:pt x="6450295" y="2681288"/>
                </a:lnTo>
                <a:lnTo>
                  <a:pt x="6450295" y="1961798"/>
                </a:lnTo>
                <a:lnTo>
                  <a:pt x="7185358" y="2681288"/>
                </a:lnTo>
                <a:lnTo>
                  <a:pt x="7945339" y="2681288"/>
                </a:lnTo>
                <a:lnTo>
                  <a:pt x="6771107" y="1538202"/>
                </a:lnTo>
                <a:lnTo>
                  <a:pt x="7945339" y="392002"/>
                </a:lnTo>
                <a:lnTo>
                  <a:pt x="7188473" y="392002"/>
                </a:lnTo>
                <a:lnTo>
                  <a:pt x="6450295" y="1114607"/>
                </a:lnTo>
                <a:lnTo>
                  <a:pt x="6450295" y="392002"/>
                </a:lnTo>
                <a:close/>
                <a:moveTo>
                  <a:pt x="0" y="0"/>
                </a:moveTo>
                <a:lnTo>
                  <a:pt x="12192000" y="0"/>
                </a:lnTo>
                <a:lnTo>
                  <a:pt x="12192000" y="6858000"/>
                </a:lnTo>
                <a:lnTo>
                  <a:pt x="0" y="6858000"/>
                </a:lnTo>
                <a:close/>
              </a:path>
            </a:pathLst>
          </a:custGeom>
          <a:solidFill>
            <a:schemeClr val="tx1"/>
          </a:solidFill>
          <a:ln w="0">
            <a:noFill/>
          </a:ln>
          <a:effectLst>
            <a:innerShdw blurRad="63500" dist="50800" dir="13500000">
              <a:srgbClr val="000000">
                <a:alpha val="50000"/>
              </a:srgbClr>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4500" b="1" cap="none" spc="50" dirty="0">
              <a:ln w="0"/>
              <a:solidFill>
                <a:schemeClr val="bg2"/>
              </a:solidFill>
              <a:effectLst>
                <a:innerShdw blurRad="63500" dist="50800" dir="13500000">
                  <a:srgbClr val="000000">
                    <a:alpha val="50000"/>
                  </a:srgbClr>
                </a:innerShdw>
              </a:effectLst>
              <a:latin typeface="The bold font" pitchFamily="2" charset="0"/>
            </a:endParaRPr>
          </a:p>
        </p:txBody>
      </p:sp>
      <p:sp>
        <p:nvSpPr>
          <p:cNvPr id="11" name="Rectangle 10">
            <a:extLst>
              <a:ext uri="{FF2B5EF4-FFF2-40B4-BE49-F238E27FC236}">
                <a16:creationId xmlns:a16="http://schemas.microsoft.com/office/drawing/2014/main" id="{CD1976AF-2D26-DBE9-0A66-2D2262D7CE8B}"/>
              </a:ext>
            </a:extLst>
          </p:cNvPr>
          <p:cNvSpPr/>
          <p:nvPr/>
        </p:nvSpPr>
        <p:spPr>
          <a:xfrm>
            <a:off x="9868394" y="-923332"/>
            <a:ext cx="2055139" cy="923330"/>
          </a:xfrm>
          <a:prstGeom prst="rect">
            <a:avLst/>
          </a:prstGeom>
          <a:noFill/>
        </p:spPr>
        <p:txBody>
          <a:bodyPr wrap="square" lIns="91440" tIns="45720" rIns="91440" bIns="45720">
            <a:spAutoFit/>
          </a:bodyPr>
          <a:lstStyle/>
          <a:p>
            <a:pPr algn="ctr"/>
            <a:r>
              <a:rPr lang="en-US" sz="5400" b="1" spc="50" dirty="0">
                <a:ln w="0"/>
                <a:solidFill>
                  <a:srgbClr val="90EE90"/>
                </a:solidFill>
                <a:effectLst>
                  <a:innerShdw blurRad="63500" dist="50800" dir="13500000">
                    <a:srgbClr val="000000">
                      <a:alpha val="50000"/>
                    </a:srgbClr>
                  </a:innerShdw>
                </a:effectLst>
                <a:latin typeface="Bahnschrift" panose="020B0502040204020203" pitchFamily="34" charset="0"/>
              </a:rPr>
              <a:t>f</a:t>
            </a:r>
            <a:r>
              <a:rPr lang="en-US" sz="5400" b="1" cap="none" spc="50" dirty="0">
                <a:ln w="0"/>
                <a:solidFill>
                  <a:srgbClr val="90EE90"/>
                </a:solidFill>
                <a:effectLst>
                  <a:innerShdw blurRad="63500" dist="50800" dir="13500000">
                    <a:srgbClr val="000000">
                      <a:alpha val="50000"/>
                    </a:srgbClr>
                  </a:innerShdw>
                </a:effectLst>
                <a:latin typeface="Bahnschrift" panose="020B0502040204020203" pitchFamily="34" charset="0"/>
              </a:rPr>
              <a:t>alse</a:t>
            </a:r>
          </a:p>
        </p:txBody>
      </p:sp>
      <p:sp>
        <p:nvSpPr>
          <p:cNvPr id="12" name="Rectangle 11">
            <a:extLst>
              <a:ext uri="{FF2B5EF4-FFF2-40B4-BE49-F238E27FC236}">
                <a16:creationId xmlns:a16="http://schemas.microsoft.com/office/drawing/2014/main" id="{06A73AD4-6D34-3CC1-840B-991519BEEB62}"/>
              </a:ext>
            </a:extLst>
          </p:cNvPr>
          <p:cNvSpPr/>
          <p:nvPr/>
        </p:nvSpPr>
        <p:spPr>
          <a:xfrm>
            <a:off x="-360183" y="-1122268"/>
            <a:ext cx="4576665" cy="769441"/>
          </a:xfrm>
          <a:prstGeom prst="rect">
            <a:avLst/>
          </a:prstGeom>
          <a:noFill/>
        </p:spPr>
        <p:txBody>
          <a:bodyPr wrap="square" lIns="91440" tIns="45720" rIns="91440" bIns="45720">
            <a:spAutoFit/>
          </a:bodyPr>
          <a:lstStyle/>
          <a:p>
            <a:pPr algn="ctr"/>
            <a:r>
              <a:rPr lang="en-US" sz="4400" b="1" spc="50" dirty="0">
                <a:ln w="0"/>
                <a:solidFill>
                  <a:srgbClr val="90EE90"/>
                </a:solidFill>
                <a:effectLst>
                  <a:innerShdw blurRad="63500" dist="50800" dir="13500000">
                    <a:srgbClr val="000000">
                      <a:alpha val="50000"/>
                    </a:srgbClr>
                  </a:innerShdw>
                </a:effectLst>
                <a:latin typeface="Aptos" panose="020B0004020202020204" pitchFamily="34" charset="0"/>
              </a:rPr>
              <a:t>misleading</a:t>
            </a:r>
            <a:endParaRPr lang="en-US" sz="5400" b="1" cap="none" spc="50" dirty="0">
              <a:ln w="0"/>
              <a:solidFill>
                <a:srgbClr val="90EE90"/>
              </a:solidFill>
              <a:effectLst>
                <a:innerShdw blurRad="63500" dist="50800" dir="13500000">
                  <a:srgbClr val="000000">
                    <a:alpha val="50000"/>
                  </a:srgbClr>
                </a:innerShdw>
              </a:effectLst>
              <a:latin typeface="Aptos" panose="020B0004020202020204" pitchFamily="34" charset="0"/>
            </a:endParaRPr>
          </a:p>
        </p:txBody>
      </p:sp>
      <p:sp>
        <p:nvSpPr>
          <p:cNvPr id="13" name="Rectangle 12">
            <a:extLst>
              <a:ext uri="{FF2B5EF4-FFF2-40B4-BE49-F238E27FC236}">
                <a16:creationId xmlns:a16="http://schemas.microsoft.com/office/drawing/2014/main" id="{FC83DD13-CD86-D76E-E451-1A4AE540449D}"/>
              </a:ext>
            </a:extLst>
          </p:cNvPr>
          <p:cNvSpPr/>
          <p:nvPr/>
        </p:nvSpPr>
        <p:spPr>
          <a:xfrm>
            <a:off x="12066512" y="4258322"/>
            <a:ext cx="2055139" cy="461665"/>
          </a:xfrm>
          <a:prstGeom prst="rect">
            <a:avLst/>
          </a:prstGeom>
          <a:noFill/>
        </p:spPr>
        <p:txBody>
          <a:bodyPr wrap="square" lIns="91440" tIns="45720" rIns="91440" bIns="45720">
            <a:spAutoFit/>
          </a:bodyPr>
          <a:lstStyle/>
          <a:p>
            <a:pPr algn="ctr"/>
            <a:r>
              <a:rPr lang="en-US" sz="2400" b="1" spc="50" dirty="0">
                <a:ln w="0"/>
                <a:solidFill>
                  <a:srgbClr val="FFD700"/>
                </a:solidFill>
                <a:effectLst>
                  <a:innerShdw blurRad="63500" dist="50800" dir="13500000">
                    <a:srgbClr val="000000">
                      <a:alpha val="50000"/>
                    </a:srgbClr>
                  </a:innerShdw>
                </a:effectLst>
                <a:latin typeface="Bahnschrift" panose="020B0502040204020203" pitchFamily="34" charset="0"/>
              </a:rPr>
              <a:t>p</a:t>
            </a:r>
            <a:r>
              <a:rPr lang="en-US" sz="2400" b="1" cap="none" spc="50" dirty="0">
                <a:ln w="0"/>
                <a:solidFill>
                  <a:srgbClr val="FFD700"/>
                </a:solidFill>
                <a:effectLst>
                  <a:innerShdw blurRad="63500" dist="50800" dir="13500000">
                    <a:srgbClr val="000000">
                      <a:alpha val="50000"/>
                    </a:srgbClr>
                  </a:innerShdw>
                </a:effectLst>
                <a:latin typeface="Bahnschrift" panose="020B0502040204020203" pitchFamily="34" charset="0"/>
              </a:rPr>
              <a:t>ropaganda</a:t>
            </a:r>
          </a:p>
        </p:txBody>
      </p:sp>
      <p:sp>
        <p:nvSpPr>
          <p:cNvPr id="14" name="Rectangle 13">
            <a:extLst>
              <a:ext uri="{FF2B5EF4-FFF2-40B4-BE49-F238E27FC236}">
                <a16:creationId xmlns:a16="http://schemas.microsoft.com/office/drawing/2014/main" id="{3726B093-8D84-2C5E-1B69-127390FB9EB9}"/>
              </a:ext>
            </a:extLst>
          </p:cNvPr>
          <p:cNvSpPr/>
          <p:nvPr/>
        </p:nvSpPr>
        <p:spPr>
          <a:xfrm>
            <a:off x="-3778597" y="996924"/>
            <a:ext cx="4576665" cy="923330"/>
          </a:xfrm>
          <a:prstGeom prst="rect">
            <a:avLst/>
          </a:prstGeom>
          <a:noFill/>
        </p:spPr>
        <p:txBody>
          <a:bodyPr wrap="square" lIns="91440" tIns="45720" rIns="91440" bIns="45720">
            <a:spAutoFit/>
          </a:bodyPr>
          <a:lstStyle/>
          <a:p>
            <a:pPr algn="ctr"/>
            <a:r>
              <a:rPr lang="en-US" sz="5400" b="1" spc="50" dirty="0">
                <a:ln w="0"/>
                <a:solidFill>
                  <a:srgbClr val="DDA0DD"/>
                </a:solidFill>
                <a:effectLst>
                  <a:innerShdw blurRad="63500" dist="50800" dir="13500000">
                    <a:srgbClr val="000000">
                      <a:alpha val="50000"/>
                    </a:srgbClr>
                  </a:innerShdw>
                </a:effectLst>
                <a:latin typeface="Aptos" panose="020B0004020202020204" pitchFamily="34" charset="0"/>
              </a:rPr>
              <a:t>d</a:t>
            </a:r>
            <a:r>
              <a:rPr lang="en-US" sz="5400" b="1" cap="none" spc="50" dirty="0">
                <a:ln w="0"/>
                <a:solidFill>
                  <a:srgbClr val="DDA0DD"/>
                </a:solidFill>
                <a:effectLst>
                  <a:innerShdw blurRad="63500" dist="50800" dir="13500000">
                    <a:srgbClr val="000000">
                      <a:alpha val="50000"/>
                    </a:srgbClr>
                  </a:innerShdw>
                </a:effectLst>
                <a:latin typeface="Aptos" panose="020B0004020202020204" pitchFamily="34" charset="0"/>
              </a:rPr>
              <a:t>eceive</a:t>
            </a:r>
          </a:p>
        </p:txBody>
      </p:sp>
      <p:sp>
        <p:nvSpPr>
          <p:cNvPr id="2" name="Rectangle 1">
            <a:extLst>
              <a:ext uri="{FF2B5EF4-FFF2-40B4-BE49-F238E27FC236}">
                <a16:creationId xmlns:a16="http://schemas.microsoft.com/office/drawing/2014/main" id="{B3D930AF-B2A6-3026-1DB5-CCDCA968D893}"/>
              </a:ext>
            </a:extLst>
          </p:cNvPr>
          <p:cNvSpPr/>
          <p:nvPr/>
        </p:nvSpPr>
        <p:spPr>
          <a:xfrm>
            <a:off x="12355389" y="1658644"/>
            <a:ext cx="2055139" cy="523220"/>
          </a:xfrm>
          <a:prstGeom prst="rect">
            <a:avLst/>
          </a:prstGeom>
          <a:noFill/>
        </p:spPr>
        <p:txBody>
          <a:bodyPr wrap="square" lIns="91440" tIns="45720" rIns="91440" bIns="45720">
            <a:spAutoFit/>
          </a:bodyPr>
          <a:lstStyle/>
          <a:p>
            <a:pPr algn="ctr"/>
            <a:r>
              <a:rPr lang="en-US" sz="2800" b="1" spc="50" dirty="0">
                <a:ln w="0"/>
                <a:solidFill>
                  <a:srgbClr val="F08080"/>
                </a:solidFill>
                <a:effectLst>
                  <a:innerShdw blurRad="63500" dist="50800" dir="13500000">
                    <a:srgbClr val="000000">
                      <a:alpha val="50000"/>
                    </a:srgbClr>
                  </a:innerShdw>
                </a:effectLst>
                <a:latin typeface="Bahnschrift" panose="020B0502040204020203" pitchFamily="34" charset="0"/>
              </a:rPr>
              <a:t>fabricated</a:t>
            </a:r>
            <a:endParaRPr lang="en-US" sz="2400" b="1" cap="none" spc="50" dirty="0">
              <a:ln w="0"/>
              <a:solidFill>
                <a:srgbClr val="F08080"/>
              </a:solidFill>
              <a:effectLst>
                <a:innerShdw blurRad="63500" dist="50800" dir="13500000">
                  <a:srgbClr val="000000">
                    <a:alpha val="50000"/>
                  </a:srgbClr>
                </a:innerShdw>
              </a:effectLst>
              <a:latin typeface="Bahnschrift" panose="020B0502040204020203" pitchFamily="34" charset="0"/>
            </a:endParaRPr>
          </a:p>
        </p:txBody>
      </p:sp>
      <p:sp>
        <p:nvSpPr>
          <p:cNvPr id="5" name="Rectangle 4">
            <a:extLst>
              <a:ext uri="{FF2B5EF4-FFF2-40B4-BE49-F238E27FC236}">
                <a16:creationId xmlns:a16="http://schemas.microsoft.com/office/drawing/2014/main" id="{6882F221-CB37-83F8-F669-ED2AEF9A1FA1}"/>
              </a:ext>
            </a:extLst>
          </p:cNvPr>
          <p:cNvSpPr/>
          <p:nvPr/>
        </p:nvSpPr>
        <p:spPr>
          <a:xfrm>
            <a:off x="2507903" y="6744690"/>
            <a:ext cx="4576665" cy="769441"/>
          </a:xfrm>
          <a:prstGeom prst="rect">
            <a:avLst/>
          </a:prstGeom>
          <a:noFill/>
        </p:spPr>
        <p:txBody>
          <a:bodyPr wrap="square" lIns="91440" tIns="45720" rIns="91440" bIns="45720">
            <a:spAutoFit/>
          </a:bodyPr>
          <a:lstStyle/>
          <a:p>
            <a:pPr algn="ctr"/>
            <a:r>
              <a:rPr lang="en-US" sz="4400" b="1" spc="50" dirty="0">
                <a:ln w="0"/>
                <a:solidFill>
                  <a:srgbClr val="DDA0DD"/>
                </a:solidFill>
                <a:effectLst>
                  <a:innerShdw blurRad="63500" dist="50800" dir="13500000">
                    <a:srgbClr val="000000">
                      <a:alpha val="50000"/>
                    </a:srgbClr>
                  </a:innerShdw>
                </a:effectLst>
                <a:latin typeface="Aptos" panose="020B0004020202020204" pitchFamily="34" charset="0"/>
              </a:rPr>
              <a:t>misinformation</a:t>
            </a:r>
            <a:endParaRPr lang="en-US" sz="4400" b="1" cap="none" spc="50" dirty="0">
              <a:ln w="0"/>
              <a:solidFill>
                <a:srgbClr val="DDA0DD"/>
              </a:solidFill>
              <a:effectLst>
                <a:innerShdw blurRad="63500" dist="50800" dir="13500000">
                  <a:srgbClr val="000000">
                    <a:alpha val="50000"/>
                  </a:srgbClr>
                </a:innerShdw>
              </a:effectLst>
              <a:latin typeface="Aptos" panose="020B0004020202020204" pitchFamily="34" charset="0"/>
            </a:endParaRPr>
          </a:p>
        </p:txBody>
      </p:sp>
      <p:sp>
        <p:nvSpPr>
          <p:cNvPr id="6" name="Rectangle 5">
            <a:extLst>
              <a:ext uri="{FF2B5EF4-FFF2-40B4-BE49-F238E27FC236}">
                <a16:creationId xmlns:a16="http://schemas.microsoft.com/office/drawing/2014/main" id="{374C916D-D69F-9F79-7C6E-46843D749471}"/>
              </a:ext>
            </a:extLst>
          </p:cNvPr>
          <p:cNvSpPr/>
          <p:nvPr/>
        </p:nvSpPr>
        <p:spPr>
          <a:xfrm>
            <a:off x="6716589" y="-784831"/>
            <a:ext cx="2055139" cy="523220"/>
          </a:xfrm>
          <a:prstGeom prst="rect">
            <a:avLst/>
          </a:prstGeom>
          <a:noFill/>
        </p:spPr>
        <p:txBody>
          <a:bodyPr wrap="square" lIns="91440" tIns="45720" rIns="91440" bIns="45720">
            <a:spAutoFit/>
          </a:bodyPr>
          <a:lstStyle/>
          <a:p>
            <a:pPr algn="ctr"/>
            <a:r>
              <a:rPr lang="en-US" sz="2800" b="1" spc="50" dirty="0">
                <a:ln w="0"/>
                <a:solidFill>
                  <a:srgbClr val="FFD700"/>
                </a:solidFill>
                <a:effectLst>
                  <a:innerShdw blurRad="63500" dist="50800" dir="13500000">
                    <a:srgbClr val="000000">
                      <a:alpha val="50000"/>
                    </a:srgbClr>
                  </a:innerShdw>
                </a:effectLst>
                <a:latin typeface="Bahnschrift" panose="020B0502040204020203" pitchFamily="34" charset="0"/>
              </a:rPr>
              <a:t>unreliable</a:t>
            </a:r>
            <a:endParaRPr lang="en-US" sz="2400" b="1" cap="none" spc="50" dirty="0">
              <a:ln w="0"/>
              <a:solidFill>
                <a:srgbClr val="FFD700"/>
              </a:solidFill>
              <a:effectLst>
                <a:innerShdw blurRad="63500" dist="50800" dir="13500000">
                  <a:srgbClr val="000000">
                    <a:alpha val="50000"/>
                  </a:srgbClr>
                </a:innerShdw>
              </a:effectLst>
              <a:latin typeface="Bahnschrift" panose="020B0502040204020203" pitchFamily="34" charset="0"/>
            </a:endParaRPr>
          </a:p>
        </p:txBody>
      </p:sp>
      <p:sp>
        <p:nvSpPr>
          <p:cNvPr id="8" name="Rectangle 7">
            <a:extLst>
              <a:ext uri="{FF2B5EF4-FFF2-40B4-BE49-F238E27FC236}">
                <a16:creationId xmlns:a16="http://schemas.microsoft.com/office/drawing/2014/main" id="{C1028526-BC9A-0965-93F2-967DF5689BCD}"/>
              </a:ext>
            </a:extLst>
          </p:cNvPr>
          <p:cNvSpPr/>
          <p:nvPr/>
        </p:nvSpPr>
        <p:spPr>
          <a:xfrm>
            <a:off x="8364717" y="-1251670"/>
            <a:ext cx="4576665" cy="646331"/>
          </a:xfrm>
          <a:prstGeom prst="rect">
            <a:avLst/>
          </a:prstGeom>
          <a:noFill/>
        </p:spPr>
        <p:txBody>
          <a:bodyPr wrap="square" lIns="91440" tIns="45720" rIns="91440" bIns="45720">
            <a:spAutoFit/>
          </a:bodyPr>
          <a:lstStyle/>
          <a:p>
            <a:pPr algn="ctr"/>
            <a:r>
              <a:rPr lang="en-US" sz="3600" b="1" spc="50" dirty="0">
                <a:ln w="0"/>
                <a:solidFill>
                  <a:srgbClr val="87CEFA"/>
                </a:solidFill>
                <a:effectLst>
                  <a:innerShdw blurRad="63500" dist="50800" dir="13500000">
                    <a:srgbClr val="000000">
                      <a:alpha val="50000"/>
                    </a:srgbClr>
                  </a:innerShdw>
                </a:effectLst>
                <a:latin typeface="Aptos" panose="020B0004020202020204" pitchFamily="34" charset="0"/>
              </a:rPr>
              <a:t>untrustworthy</a:t>
            </a:r>
            <a:endParaRPr lang="en-US" sz="4400" b="1" cap="none" spc="50" dirty="0">
              <a:ln w="0"/>
              <a:solidFill>
                <a:srgbClr val="87CEFA"/>
              </a:solidFill>
              <a:effectLst>
                <a:innerShdw blurRad="63500" dist="50800" dir="13500000">
                  <a:srgbClr val="000000">
                    <a:alpha val="50000"/>
                  </a:srgbClr>
                </a:innerShdw>
              </a:effectLst>
              <a:latin typeface="Aptos" panose="020B0004020202020204" pitchFamily="34" charset="0"/>
            </a:endParaRPr>
          </a:p>
        </p:txBody>
      </p:sp>
      <p:sp>
        <p:nvSpPr>
          <p:cNvPr id="15" name="Rectangle 14">
            <a:extLst>
              <a:ext uri="{FF2B5EF4-FFF2-40B4-BE49-F238E27FC236}">
                <a16:creationId xmlns:a16="http://schemas.microsoft.com/office/drawing/2014/main" id="{39F6729B-BE20-FA98-0E62-4E7AE4437983}"/>
              </a:ext>
            </a:extLst>
          </p:cNvPr>
          <p:cNvSpPr/>
          <p:nvPr/>
        </p:nvSpPr>
        <p:spPr>
          <a:xfrm>
            <a:off x="12631387" y="4945719"/>
            <a:ext cx="2055139" cy="1569660"/>
          </a:xfrm>
          <a:prstGeom prst="rect">
            <a:avLst/>
          </a:prstGeom>
          <a:noFill/>
        </p:spPr>
        <p:txBody>
          <a:bodyPr wrap="square" lIns="91440" tIns="45720" rIns="91440" bIns="45720">
            <a:spAutoFit/>
          </a:bodyPr>
          <a:lstStyle/>
          <a:p>
            <a:pPr algn="ctr"/>
            <a:r>
              <a:rPr lang="en-US" sz="9600" b="1" spc="50" dirty="0">
                <a:ln w="0"/>
                <a:solidFill>
                  <a:srgbClr val="F08080"/>
                </a:solidFill>
                <a:effectLst>
                  <a:innerShdw blurRad="63500" dist="50800" dir="13500000">
                    <a:srgbClr val="000000">
                      <a:alpha val="50000"/>
                    </a:srgbClr>
                  </a:innerShdw>
                </a:effectLst>
                <a:latin typeface="Bahnschrift" panose="020B0502040204020203" pitchFamily="34" charset="0"/>
              </a:rPr>
              <a:t>lie</a:t>
            </a:r>
            <a:endParaRPr lang="en-US" sz="2400" b="1" cap="none" spc="50" dirty="0">
              <a:ln w="0"/>
              <a:solidFill>
                <a:srgbClr val="F08080"/>
              </a:solidFill>
              <a:effectLst>
                <a:innerShdw blurRad="63500" dist="50800" dir="13500000">
                  <a:srgbClr val="000000">
                    <a:alpha val="50000"/>
                  </a:srgbClr>
                </a:innerShdw>
              </a:effectLst>
              <a:latin typeface="Bahnschrift" panose="020B0502040204020203" pitchFamily="34" charset="0"/>
            </a:endParaRPr>
          </a:p>
        </p:txBody>
      </p:sp>
      <p:pic>
        <p:nvPicPr>
          <p:cNvPr id="3" name="Picture 2" descr="Hand holding smart phone with blank screen - IOsteopath">
            <a:extLst>
              <a:ext uri="{FF2B5EF4-FFF2-40B4-BE49-F238E27FC236}">
                <a16:creationId xmlns:a16="http://schemas.microsoft.com/office/drawing/2014/main" id="{E9A542A1-7D1C-9094-17D3-38AD526674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12315785" y="-1518057"/>
            <a:ext cx="3313682" cy="43091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3,848,900+ Mobile Phone Stock Photos, Pictures &amp; Royalty-Free Images -  iStock | Smartphone, Cell phone icon, Cell phone in hand">
            <a:extLst>
              <a:ext uri="{FF2B5EF4-FFF2-40B4-BE49-F238E27FC236}">
                <a16:creationId xmlns:a16="http://schemas.microsoft.com/office/drawing/2014/main" id="{F8FC4239-2FF6-F061-3AE6-B2E868526A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V="1">
            <a:off x="2913342" y="-4895476"/>
            <a:ext cx="4267512" cy="456593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359,600+ Hand Holding Mobile Phone Stock Photos, Pictures ...">
            <a:extLst>
              <a:ext uri="{FF2B5EF4-FFF2-40B4-BE49-F238E27FC236}">
                <a16:creationId xmlns:a16="http://schemas.microsoft.com/office/drawing/2014/main" id="{F1B091DF-9E5A-DC19-ED73-F651FDDE5E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6860284"/>
            <a:ext cx="3688356" cy="36160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and Holding Phone Images - Free Download on Freepik">
            <a:extLst>
              <a:ext uri="{FF2B5EF4-FFF2-40B4-BE49-F238E27FC236}">
                <a16:creationId xmlns:a16="http://schemas.microsoft.com/office/drawing/2014/main" id="{69FDA58A-57B7-295E-A44F-54F12DC448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27858" y="6857999"/>
            <a:ext cx="2798732" cy="391947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15,500+ Hand Holding Old Phone Stock Photos, Pictures &amp; Royalty-Free Images  - iStock | Hand holding old phone isolated">
            <a:extLst>
              <a:ext uri="{FF2B5EF4-FFF2-40B4-BE49-F238E27FC236}">
                <a16:creationId xmlns:a16="http://schemas.microsoft.com/office/drawing/2014/main" id="{6FF514EC-7C71-D9D4-D640-F91989C72F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800000">
            <a:off x="7015700" y="-2797358"/>
            <a:ext cx="4106960" cy="273299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1,357,251 Mobile Phone Hand Images, Stock Photos, 3D objects, &amp; Vectors |  Shutterstock">
            <a:extLst>
              <a:ext uri="{FF2B5EF4-FFF2-40B4-BE49-F238E27FC236}">
                <a16:creationId xmlns:a16="http://schemas.microsoft.com/office/drawing/2014/main" id="{9B19D9A5-3B99-797C-71EA-B988DABE34B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7871"/>
          <a:stretch/>
        </p:blipFill>
        <p:spPr bwMode="auto">
          <a:xfrm rot="5400000">
            <a:off x="-2783352" y="-486878"/>
            <a:ext cx="2182816" cy="296760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79,644 Hand Holding Phone Stock Photos, High-Res Pictures, and Images -  Getty Images">
            <a:extLst>
              <a:ext uri="{FF2B5EF4-FFF2-40B4-BE49-F238E27FC236}">
                <a16:creationId xmlns:a16="http://schemas.microsoft.com/office/drawing/2014/main" id="{CD214BB2-B4B2-9858-9D8C-5E67CCA5F8F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7923" t="8930" r="42461" b="7516"/>
          <a:stretch/>
        </p:blipFill>
        <p:spPr bwMode="auto">
          <a:xfrm flipH="1">
            <a:off x="-3404125" y="3610939"/>
            <a:ext cx="1726374" cy="32470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13,399 02 Phone Stock Photos, High-Res Pictures, and Images - Getty Images">
            <a:extLst>
              <a:ext uri="{FF2B5EF4-FFF2-40B4-BE49-F238E27FC236}">
                <a16:creationId xmlns:a16="http://schemas.microsoft.com/office/drawing/2014/main" id="{25FFABED-3086-F7FB-274D-D5F277DA2DD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6868" t="8504" r="29860" b="42192"/>
          <a:stretch/>
        </p:blipFill>
        <p:spPr bwMode="auto">
          <a:xfrm>
            <a:off x="12631387" y="4057505"/>
            <a:ext cx="3688357" cy="1916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417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742" fill="hold"/>
                                        <p:tgtEl>
                                          <p:spTgt spid="10"/>
                                        </p:tgtEl>
                                      </p:cBhvr>
                                    </p:cmd>
                                  </p:childTnLst>
                                </p:cTn>
                              </p:par>
                              <p:par>
                                <p:cTn id="7" presetID="0" presetClass="path" presetSubtype="0" accel="50000" decel="50000" fill="hold" grpId="0" nodeType="withEffect">
                                  <p:stCondLst>
                                    <p:cond delay="0"/>
                                  </p:stCondLst>
                                  <p:childTnLst>
                                    <p:animMotion origin="layout" path="M 0.01563 -2.59259E-6 L 0.01563 0.00047 C 0.03568 0.06065 0.0306 0.0338 0.03672 0.07732 C 0.03828 0.10394 0.04089 0.13704 0.04089 0.16135 C 0.04089 0.18797 0.03946 0.20764 0.02982 0.22894 C 0.02448 0.24097 0.01315 0.2544 0.00625 0.26505 C 0.00404 0.26852 0.00131 0.27199 -0.00052 0.27593 C -0.00299 0.28079 -0.00455 0.28611 -0.00651 0.29121 C -0.01276 0.32361 -0.01133 0.3081 -0.0039 0.36783 C -0.00364 0.36968 -0.00208 0.3706 -0.0013 0.37199 C -0.00078 0.37292 -0.00039 0.37385 0.00013 0.37547 C 0.00039 0.37639 0.00039 0.37755 0.00078 0.37871 C 0.0017 0.38102 0.003 0.38449 0.0043 0.38727 C 0.00443 0.38889 0.00456 0.39051 0.00495 0.3919 C 0.00521 0.39283 0.00599 0.39352 0.00625 0.39514 C 0.00664 0.39676 0.00664 0.39861 0.0069 0.40047 C 0.00625 0.41065 0.00599 0.42084 0.00495 0.43079 C 0.00443 0.43565 -2.91667E-6 0.44074 -0.0013 0.44306 C -0.00273 0.44537 -0.0039 0.44792 -0.00521 0.45047 C -0.00716 0.45394 -0.00976 0.45672 -0.01146 0.46042 C -0.01224 0.46273 -0.01328 0.46482 -0.01406 0.4669 C -0.01601 0.47246 -0.01823 0.48172 -0.01953 0.48658 C -0.02161 0.5088 -0.02187 0.50625 -0.02005 0.53704 C -0.01953 0.54584 -0.01771 0.54885 -0.01601 0.55672 C -0.01575 0.5581 -0.01575 0.55972 -0.01549 0.56088 C -0.0151 0.56204 -0.01445 0.5632 -0.01406 0.56412 L -0.01276 0.56783 " pathEditMode="relative" rAng="0" ptsTypes="AAAAAAAAAAAAAAAAAAAAAAAAAAA">
                                      <p:cBhvr>
                                        <p:cTn id="8" dur="2000" fill="hold"/>
                                        <p:tgtEl>
                                          <p:spTgt spid="12"/>
                                        </p:tgtEl>
                                        <p:attrNameLst>
                                          <p:attrName>ppt_x</p:attrName>
                                          <p:attrName>ppt_y</p:attrName>
                                        </p:attrNameLst>
                                      </p:cBhvr>
                                      <p:rCtr x="-586" y="28380"/>
                                    </p:animMotion>
                                  </p:childTnLst>
                                </p:cTn>
                              </p:par>
                              <p:par>
                                <p:cTn id="9" presetID="0" presetClass="path" presetSubtype="0" accel="50000" decel="50000" fill="hold" grpId="0" nodeType="withEffect">
                                  <p:stCondLst>
                                    <p:cond delay="500"/>
                                  </p:stCondLst>
                                  <p:childTnLst>
                                    <p:animMotion origin="layout" path="M -0.06406 0.08055 L -0.06406 0.08079 C -0.06471 0.0868 -0.06654 0.09305 -0.06602 0.09954 C -0.06185 0.14792 -0.05599 0.14954 -0.04844 0.19467 C -0.04544 0.21227 -0.04388 0.23055 -0.04167 0.24838 C -0.04128 0.26227 -0.0375 0.36944 -0.04063 0.38866 C -0.04401 0.4088 -0.05195 0.42569 -0.05911 0.44236 C -0.06341 0.45208 -0.06667 0.46342 -0.07174 0.47176 C -0.07917 0.48333 -0.08763 0.49236 -0.09609 0.50116 C -0.11445 0.51991 -0.14115 0.54259 -0.16237 0.54977 C -0.17188 0.55278 -0.18177 0.55069 -0.19154 0.55139 C -0.20911 0.54676 -0.2112 0.54861 -0.22656 0.53588 C -0.23268 0.53079 -0.23698 0.52292 -0.2431 0.52014 C -0.24349 0.52014 -0.24375 0.52014 -0.24414 0.52014 L -0.28203 0.5375 " pathEditMode="relative" rAng="0" ptsTypes="AAAAAAAAAAAAAAA">
                                      <p:cBhvr>
                                        <p:cTn id="10" dur="2000" fill="hold"/>
                                        <p:tgtEl>
                                          <p:spTgt spid="11"/>
                                        </p:tgtEl>
                                        <p:attrNameLst>
                                          <p:attrName>ppt_x</p:attrName>
                                          <p:attrName>ppt_y</p:attrName>
                                        </p:attrNameLst>
                                      </p:cBhvr>
                                      <p:rCtr x="-9674" y="23542"/>
                                    </p:animMotion>
                                  </p:childTnLst>
                                </p:cTn>
                              </p:par>
                              <p:par>
                                <p:cTn id="11" presetID="37" presetClass="path" presetSubtype="0" accel="50000" decel="50000" fill="hold" grpId="0" nodeType="withEffect">
                                  <p:stCondLst>
                                    <p:cond delay="1500"/>
                                  </p:stCondLst>
                                  <p:childTnLst>
                                    <p:animMotion origin="layout" path="M -4.58333E-6 0.73727 L 0.06029 0.22014 C 0.07279 0.10208 0.09154 0.02917 0.11133 0.02917 C 0.13295 0.02917 0.15079 0.10208 0.16329 0.22014 L 0.22357 0.73727 " pathEditMode="relative" rAng="0" ptsTypes="AAAAA">
                                      <p:cBhvr>
                                        <p:cTn id="12" dur="2000" fill="hold"/>
                                        <p:tgtEl>
                                          <p:spTgt spid="14"/>
                                        </p:tgtEl>
                                        <p:attrNameLst>
                                          <p:attrName>ppt_x</p:attrName>
                                          <p:attrName>ppt_y</p:attrName>
                                        </p:attrNameLst>
                                      </p:cBhvr>
                                      <p:rCtr x="11185" y="-35417"/>
                                    </p:animMotion>
                                  </p:childTnLst>
                                </p:cTn>
                              </p:par>
                              <p:par>
                                <p:cTn id="13" presetID="2" presetClass="mediacall" presetSubtype="0" fill="hold" nodeType="withEffect">
                                  <p:stCondLst>
                                    <p:cond delay="0"/>
                                  </p:stCondLst>
                                  <p:childTnLst>
                                    <p:cmd type="call" cmd="togglePause">
                                      <p:cBhvr>
                                        <p:cTn id="14" dur="1" fill="hold"/>
                                        <p:tgtEl>
                                          <p:spTgt spid="10"/>
                                        </p:tgtEl>
                                      </p:cBhvr>
                                    </p:cmd>
                                  </p:childTnLst>
                                </p:cTn>
                              </p:par>
                              <p:par>
                                <p:cTn id="15" presetID="0" presetClass="path" presetSubtype="0" accel="50000" decel="50000" fill="hold" grpId="0" nodeType="withEffect">
                                  <p:stCondLst>
                                    <p:cond delay="2500"/>
                                  </p:stCondLst>
                                  <p:childTnLst>
                                    <p:animMotion origin="layout" path="M -0.09219 0.00625 L -0.09219 0.00625 C -0.11589 0.02014 -0.10039 0.01227 -0.14597 0.02199 C -0.17344 0.02801 -0.17591 0.02801 -0.20208 0.03194 C -0.22292 0.04699 -0.21862 0.04629 -0.23451 0.05185 C -0.23672 0.05278 -0.23906 0.05324 -0.24128 0.05393 C -0.24271 0.0544 -0.24414 0.05555 -0.2457 0.05602 C -0.24909 0.05694 -0.25573 0.05787 -0.25573 0.05787 L -0.25573 0.05787 C -0.23672 0.06458 -0.21706 0.0669 -0.1987 0.07778 C -0.17708 0.09074 -0.15495 0.10231 -0.13477 0.12176 C -0.13294 0.12361 -0.13112 0.12569 -0.12917 0.12778 C -0.14597 0.13032 -0.13737 0.12963 -0.15495 0.12963 L -0.15495 0.12963 " pathEditMode="relative" ptsTypes="AAAAAAAAAAAAAA">
                                      <p:cBhvr>
                                        <p:cTn id="16" dur="2000" fill="hold"/>
                                        <p:tgtEl>
                                          <p:spTgt spid="13"/>
                                        </p:tgtEl>
                                        <p:attrNameLst>
                                          <p:attrName>ppt_x</p:attrName>
                                          <p:attrName>ppt_y</p:attrName>
                                        </p:attrNameLst>
                                      </p:cBhvr>
                                    </p:animMotion>
                                  </p:childTnLst>
                                </p:cTn>
                              </p:par>
                              <p:par>
                                <p:cTn id="17" presetID="0" presetClass="path" presetSubtype="0" accel="50000" decel="50000" fill="hold" grpId="0" nodeType="withEffect">
                                  <p:stCondLst>
                                    <p:cond delay="3000"/>
                                  </p:stCondLst>
                                  <p:childTnLst>
                                    <p:animMotion origin="layout" path="M -0.08685 0.00324 L -0.86185 -0.11204 L -0.86185 -0.11227 L -1.00547 -0.11319 " pathEditMode="relative" rAng="0" ptsTypes="AAAA">
                                      <p:cBhvr>
                                        <p:cTn id="18" dur="2000" fill="hold"/>
                                        <p:tgtEl>
                                          <p:spTgt spid="2"/>
                                        </p:tgtEl>
                                        <p:attrNameLst>
                                          <p:attrName>ppt_x</p:attrName>
                                          <p:attrName>ppt_y</p:attrName>
                                        </p:attrNameLst>
                                      </p:cBhvr>
                                      <p:rCtr x="-45937" y="-5833"/>
                                    </p:animMotion>
                                  </p:childTnLst>
                                </p:cTn>
                              </p:par>
                              <p:par>
                                <p:cTn id="19" presetID="0" presetClass="path" presetSubtype="0" accel="50000" decel="50000" fill="hold" grpId="1" nodeType="withEffect">
                                  <p:stCondLst>
                                    <p:cond delay="3000"/>
                                  </p:stCondLst>
                                  <p:childTnLst>
                                    <p:animMotion origin="layout" path="M 0.21732 -0.06481 L 0.21732 -0.06435 C 0.21419 -0.0699 0.21042 -0.07268 0.2082 -0.07963 C 0.17253 -0.18912 0.18138 -0.17477 0.16602 -0.3199 C 0.17227 -0.35277 0.17552 -0.39004 0.18503 -0.41852 C 0.19713 -0.45324 0.21797 -0.44768 0.23398 -0.45324 C 0.24557 -0.45717 0.25729 -0.46157 0.26862 -0.46782 C 0.28958 -0.47893 0.31003 -0.49814 0.33138 -0.50555 C 0.35143 -0.51203 0.37161 -0.5074 0.39167 -0.50833 C 0.43372 -0.50532 0.41862 -0.51134 0.43802 -0.50254 L 0.43802 -0.50231 " pathEditMode="relative" rAng="0" ptsTypes="AAAAAAAAAAA">
                                      <p:cBhvr>
                                        <p:cTn id="20" dur="2000" fill="hold"/>
                                        <p:tgtEl>
                                          <p:spTgt spid="5"/>
                                        </p:tgtEl>
                                        <p:attrNameLst>
                                          <p:attrName>ppt_x</p:attrName>
                                          <p:attrName>ppt_y</p:attrName>
                                        </p:attrNameLst>
                                      </p:cBhvr>
                                      <p:rCtr x="8464" y="-22199"/>
                                    </p:animMotion>
                                  </p:childTnLst>
                                </p:cTn>
                              </p:par>
                              <p:par>
                                <p:cTn id="21" presetID="0" presetClass="path" presetSubtype="0" accel="50000" decel="50000" fill="hold" grpId="0" nodeType="withEffect">
                                  <p:stCondLst>
                                    <p:cond delay="3000"/>
                                  </p:stCondLst>
                                  <p:childTnLst>
                                    <p:animMotion origin="layout" path="M -0.08685 0.00324 L -0.22761 0.59468 L -0.22761 0.59537 L -0.25326 0.60116 " pathEditMode="relative" rAng="0" ptsTypes="AAAA">
                                      <p:cBhvr>
                                        <p:cTn id="22" dur="2000" fill="hold"/>
                                        <p:tgtEl>
                                          <p:spTgt spid="6"/>
                                        </p:tgtEl>
                                        <p:attrNameLst>
                                          <p:attrName>ppt_x</p:attrName>
                                          <p:attrName>ppt_y</p:attrName>
                                        </p:attrNameLst>
                                      </p:cBhvr>
                                      <p:rCtr x="-8320" y="29884"/>
                                    </p:animMotion>
                                  </p:childTnLst>
                                </p:cTn>
                              </p:par>
                              <p:par>
                                <p:cTn id="23" presetID="0" presetClass="path" presetSubtype="0" accel="50000" decel="50000" fill="hold" grpId="0" nodeType="withEffect">
                                  <p:stCondLst>
                                    <p:cond delay="4000"/>
                                  </p:stCondLst>
                                  <p:childTnLst>
                                    <p:animMotion origin="layout" path="M -2.29167E-6 -4.81481E-6 L -2.29167E-6 0.00047 C 0.02318 0.05996 0.01732 0.03357 0.02435 0.07639 C 0.02617 0.10255 0.0293 0.13519 0.0293 0.15903 C 0.0293 0.18542 0.02761 0.20463 0.01641 0.2257 C 0.01016 0.2375 -0.00286 0.25093 -0.01094 0.26135 C -0.01341 0.26482 -0.01666 0.26829 -0.01875 0.272 C -0.02161 0.27686 -0.02344 0.28218 -0.02565 0.28727 C -0.03294 0.31922 -0.03125 0.30394 -0.02265 0.36274 C -0.02239 0.36459 -0.02057 0.36551 -0.01966 0.3669 C -0.01901 0.36783 -0.01862 0.36875 -0.01797 0.37038 C -0.01771 0.3713 -0.01771 0.37246 -0.01719 0.37338 C -0.01614 0.3757 -0.01471 0.37917 -0.01315 0.38195 C -0.01302 0.38357 -0.01289 0.38519 -0.01237 0.38658 C -0.01211 0.3875 -0.0112 0.3882 -0.01094 0.38982 C -0.01041 0.39121 -0.01041 0.39306 -0.01015 0.39491 C -0.01094 0.4051 -0.0112 0.41505 -0.01237 0.42477 C -0.01302 0.42963 -0.0181 0.43473 -0.01966 0.43704 C -0.02135 0.43936 -0.02265 0.44167 -0.02422 0.44422 C -0.02643 0.44769 -0.02942 0.45047 -0.03138 0.45417 C -0.03229 0.45649 -0.03359 0.45834 -0.0345 0.46042 C -0.03672 0.46598 -0.03932 0.47524 -0.04075 0.47987 C -0.04323 0.50186 -0.04349 0.49931 -0.0414 0.52963 C -0.04075 0.53843 -0.03867 0.54144 -0.03672 0.54908 C -0.03646 0.55047 -0.03646 0.55209 -0.03607 0.55325 C -0.03567 0.5544 -0.03489 0.55556 -0.0345 0.55649 L -0.03294 0.56019 " pathEditMode="relative" rAng="0" ptsTypes="AAAAAAAAAAAAAAAAAAAAAAAAAAA">
                                      <p:cBhvr>
                                        <p:cTn id="24" dur="2000" fill="hold"/>
                                        <p:tgtEl>
                                          <p:spTgt spid="8"/>
                                        </p:tgtEl>
                                        <p:attrNameLst>
                                          <p:attrName>ppt_x</p:attrName>
                                          <p:attrName>ppt_y</p:attrName>
                                        </p:attrNameLst>
                                      </p:cBhvr>
                                      <p:rCtr x="-677" y="28009"/>
                                    </p:animMotion>
                                  </p:childTnLst>
                                </p:cTn>
                              </p:par>
                              <p:par>
                                <p:cTn id="25" presetID="0" presetClass="path" presetSubtype="0" accel="50000" decel="50000" fill="hold" grpId="0" nodeType="withEffect">
                                  <p:stCondLst>
                                    <p:cond delay="3000"/>
                                  </p:stCondLst>
                                  <p:childTnLst>
                                    <p:animMotion origin="layout" path="M -0.08698 0.00787 L -0.19961 -0.58311 L -0.19961 -0.58426 L -0.22031 -0.58936 " pathEditMode="relative" rAng="0" ptsTypes="AAAA">
                                      <p:cBhvr>
                                        <p:cTn id="26" dur="2000" fill="hold"/>
                                        <p:tgtEl>
                                          <p:spTgt spid="15"/>
                                        </p:tgtEl>
                                        <p:attrNameLst>
                                          <p:attrName>ppt_x</p:attrName>
                                          <p:attrName>ppt_y</p:attrName>
                                        </p:attrNameLst>
                                      </p:cBhvr>
                                      <p:rCtr x="-6667" y="-29861"/>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9"/>
                </p:tgtEl>
              </p:cMediaNode>
            </p:video>
            <p:video>
              <p:cMediaNode vol="80000">
                <p:cTn id="28" fill="hold" display="0">
                  <p:stCondLst>
                    <p:cond delay="indefinite"/>
                  </p:stCondLst>
                </p:cTn>
                <p:tgtEl>
                  <p:spTgt spid="10"/>
                </p:tgtEl>
              </p:cMediaNode>
            </p:video>
          </p:childTnLst>
        </p:cTn>
      </p:par>
    </p:tnLst>
    <p:bldLst>
      <p:bldP spid="11" grpId="0"/>
      <p:bldP spid="12" grpId="0"/>
      <p:bldP spid="13" grpId="0"/>
      <p:bldP spid="14" grpId="0"/>
      <p:bldP spid="2" grpId="0"/>
      <p:bldP spid="5" grpId="1"/>
      <p:bldP spid="6" grpId="0"/>
      <p:bldP spid="8"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nd holding smart phone with blank screen - IOsteopath">
            <a:extLst>
              <a:ext uri="{FF2B5EF4-FFF2-40B4-BE49-F238E27FC236}">
                <a16:creationId xmlns:a16="http://schemas.microsoft.com/office/drawing/2014/main" id="{0EF935A8-134D-41E0-B72D-33D3A7ABD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12166521" y="-149261"/>
            <a:ext cx="3313682" cy="43091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3,848,900+ Mobile Phone Stock Photos, Pictures &amp; Royalty-Free Images -  iStock | Smartphone, Cell phone icon, Cell phone in hand">
            <a:extLst>
              <a:ext uri="{FF2B5EF4-FFF2-40B4-BE49-F238E27FC236}">
                <a16:creationId xmlns:a16="http://schemas.microsoft.com/office/drawing/2014/main" id="{12347283-B846-4413-11EA-36172EB89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2106719" y="-4127005"/>
            <a:ext cx="4267512" cy="45659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59,600+ Hand Holding Mobile Phone Stock Photos, Pictures ...">
            <a:extLst>
              <a:ext uri="{FF2B5EF4-FFF2-40B4-BE49-F238E27FC236}">
                <a16:creationId xmlns:a16="http://schemas.microsoft.com/office/drawing/2014/main" id="{C8F30BA3-BF46-AC22-E46C-3D41528B11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875" y="6901177"/>
            <a:ext cx="3688356" cy="36160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 Holding Phone Images - Free Download on Freepik">
            <a:extLst>
              <a:ext uri="{FF2B5EF4-FFF2-40B4-BE49-F238E27FC236}">
                <a16:creationId xmlns:a16="http://schemas.microsoft.com/office/drawing/2014/main" id="{5251070B-48BA-BBAE-C9ED-310C44060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2173" y="7634891"/>
            <a:ext cx="2798732" cy="39194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15,500+ Hand Holding Old Phone Stock Photos, Pictures &amp; Royalty-Free Images  - iStock | Hand holding old phone isolated">
            <a:extLst>
              <a:ext uri="{FF2B5EF4-FFF2-40B4-BE49-F238E27FC236}">
                <a16:creationId xmlns:a16="http://schemas.microsoft.com/office/drawing/2014/main" id="{D365A326-E6DC-8F58-0161-C0F67B77D9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6437530" y="-2643705"/>
            <a:ext cx="4106960" cy="273299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1,357,251 Mobile Phone Hand Images, Stock Photos, 3D objects, &amp; Vectors |  Shutterstock">
            <a:extLst>
              <a:ext uri="{FF2B5EF4-FFF2-40B4-BE49-F238E27FC236}">
                <a16:creationId xmlns:a16="http://schemas.microsoft.com/office/drawing/2014/main" id="{377DA846-7184-FB0F-FCC6-BF27999D125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7871"/>
          <a:stretch/>
        </p:blipFill>
        <p:spPr bwMode="auto">
          <a:xfrm rot="5400000">
            <a:off x="-3078248" y="-132123"/>
            <a:ext cx="2182816" cy="29676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79,644 Hand Holding Phone Stock Photos, High-Res Pictures, and Images -  Getty Images">
            <a:extLst>
              <a:ext uri="{FF2B5EF4-FFF2-40B4-BE49-F238E27FC236}">
                <a16:creationId xmlns:a16="http://schemas.microsoft.com/office/drawing/2014/main" id="{C2C37C58-F7BD-B008-53DE-AFD632425D9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923" t="8930" r="42461" b="7516"/>
          <a:stretch/>
        </p:blipFill>
        <p:spPr bwMode="auto">
          <a:xfrm flipH="1">
            <a:off x="-1746553" y="2938524"/>
            <a:ext cx="1726374" cy="32470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15905C-792C-372D-F5D6-7C4F9F244BE1}"/>
              </a:ext>
            </a:extLst>
          </p:cNvPr>
          <p:cNvSpPr txBox="1"/>
          <p:nvPr/>
        </p:nvSpPr>
        <p:spPr>
          <a:xfrm>
            <a:off x="-1649436" y="1049359"/>
            <a:ext cx="1397800" cy="707886"/>
          </a:xfrm>
          <a:prstGeom prst="rect">
            <a:avLst/>
          </a:prstGeom>
          <a:noFill/>
        </p:spPr>
        <p:txBody>
          <a:bodyPr wrap="square" rtlCol="0">
            <a:spAutoFit/>
          </a:bodyPr>
          <a:lstStyle/>
          <a:p>
            <a:pPr algn="ctr"/>
            <a:r>
              <a:rPr lang="en-GB" sz="2000" dirty="0"/>
              <a:t>Question everything</a:t>
            </a:r>
            <a:endParaRPr lang="en-GB" sz="1400" dirty="0"/>
          </a:p>
        </p:txBody>
      </p:sp>
      <p:sp>
        <p:nvSpPr>
          <p:cNvPr id="4" name="TextBox 3">
            <a:extLst>
              <a:ext uri="{FF2B5EF4-FFF2-40B4-BE49-F238E27FC236}">
                <a16:creationId xmlns:a16="http://schemas.microsoft.com/office/drawing/2014/main" id="{1587652A-9F15-5451-8A10-7CFCF017BC5A}"/>
              </a:ext>
            </a:extLst>
          </p:cNvPr>
          <p:cNvSpPr txBox="1"/>
          <p:nvPr/>
        </p:nvSpPr>
        <p:spPr>
          <a:xfrm>
            <a:off x="3438201" y="-2270705"/>
            <a:ext cx="1383409" cy="1585049"/>
          </a:xfrm>
          <a:prstGeom prst="rect">
            <a:avLst/>
          </a:prstGeom>
          <a:noFill/>
        </p:spPr>
        <p:txBody>
          <a:bodyPr wrap="square" rtlCol="0">
            <a:spAutoFit/>
          </a:bodyPr>
          <a:lstStyle/>
          <a:p>
            <a:pPr algn="ctr"/>
            <a:r>
              <a:rPr lang="en-GB" sz="2400" dirty="0"/>
              <a:t>Be</a:t>
            </a:r>
          </a:p>
          <a:p>
            <a:pPr algn="ctr"/>
            <a:endParaRPr lang="en-GB" sz="100" dirty="0"/>
          </a:p>
          <a:p>
            <a:pPr algn="ctr"/>
            <a:r>
              <a:rPr lang="en-GB" sz="2400" dirty="0"/>
              <a:t>SMART</a:t>
            </a:r>
          </a:p>
          <a:p>
            <a:pPr algn="ctr"/>
            <a:r>
              <a:rPr lang="en-GB" sz="2400" dirty="0"/>
              <a:t>BRAVE</a:t>
            </a:r>
          </a:p>
          <a:p>
            <a:pPr algn="ctr"/>
            <a:r>
              <a:rPr lang="en-GB" sz="2400" dirty="0"/>
              <a:t>WISE</a:t>
            </a:r>
          </a:p>
        </p:txBody>
      </p:sp>
      <p:sp>
        <p:nvSpPr>
          <p:cNvPr id="5" name="TextBox 4">
            <a:extLst>
              <a:ext uri="{FF2B5EF4-FFF2-40B4-BE49-F238E27FC236}">
                <a16:creationId xmlns:a16="http://schemas.microsoft.com/office/drawing/2014/main" id="{713D6C03-8728-E3AC-540B-07FD0F66A65D}"/>
              </a:ext>
            </a:extLst>
          </p:cNvPr>
          <p:cNvSpPr txBox="1"/>
          <p:nvPr/>
        </p:nvSpPr>
        <p:spPr>
          <a:xfrm>
            <a:off x="6234559" y="8807284"/>
            <a:ext cx="1276135" cy="1015663"/>
          </a:xfrm>
          <a:prstGeom prst="rect">
            <a:avLst/>
          </a:prstGeom>
          <a:noFill/>
        </p:spPr>
        <p:txBody>
          <a:bodyPr wrap="square" rtlCol="0">
            <a:spAutoFit/>
          </a:bodyPr>
          <a:lstStyle/>
          <a:p>
            <a:pPr algn="ctr"/>
            <a:r>
              <a:rPr lang="en-GB" sz="2000" dirty="0"/>
              <a:t>THINK </a:t>
            </a:r>
          </a:p>
          <a:p>
            <a:pPr algn="ctr"/>
            <a:r>
              <a:rPr lang="en-GB" sz="2000" dirty="0"/>
              <a:t>FOR YOURSELF</a:t>
            </a:r>
            <a:endParaRPr lang="en-GB" sz="1400" dirty="0"/>
          </a:p>
        </p:txBody>
      </p:sp>
      <p:sp>
        <p:nvSpPr>
          <p:cNvPr id="6" name="TextBox 5">
            <a:extLst>
              <a:ext uri="{FF2B5EF4-FFF2-40B4-BE49-F238E27FC236}">
                <a16:creationId xmlns:a16="http://schemas.microsoft.com/office/drawing/2014/main" id="{07F5FE5C-6F44-72D5-D695-36342D97551F}"/>
              </a:ext>
            </a:extLst>
          </p:cNvPr>
          <p:cNvSpPr txBox="1"/>
          <p:nvPr/>
        </p:nvSpPr>
        <p:spPr>
          <a:xfrm>
            <a:off x="12909717" y="2229093"/>
            <a:ext cx="1276135" cy="1384995"/>
          </a:xfrm>
          <a:prstGeom prst="rect">
            <a:avLst/>
          </a:prstGeom>
          <a:noFill/>
        </p:spPr>
        <p:txBody>
          <a:bodyPr wrap="square" rtlCol="0">
            <a:spAutoFit/>
          </a:bodyPr>
          <a:lstStyle/>
          <a:p>
            <a:pPr algn="ctr"/>
            <a:r>
              <a:rPr lang="en-GB" sz="3200" dirty="0"/>
              <a:t>Speak </a:t>
            </a:r>
          </a:p>
          <a:p>
            <a:pPr algn="ctr"/>
            <a:r>
              <a:rPr lang="en-GB" sz="3200" dirty="0"/>
              <a:t>out</a:t>
            </a:r>
          </a:p>
          <a:p>
            <a:pPr algn="ctr"/>
            <a:endParaRPr lang="en-GB" sz="2000" dirty="0"/>
          </a:p>
        </p:txBody>
      </p:sp>
      <p:sp>
        <p:nvSpPr>
          <p:cNvPr id="7" name="TextBox 6">
            <a:extLst>
              <a:ext uri="{FF2B5EF4-FFF2-40B4-BE49-F238E27FC236}">
                <a16:creationId xmlns:a16="http://schemas.microsoft.com/office/drawing/2014/main" id="{D39C1716-590C-D624-9FB0-44F1D8B73077}"/>
              </a:ext>
            </a:extLst>
          </p:cNvPr>
          <p:cNvSpPr txBox="1"/>
          <p:nvPr/>
        </p:nvSpPr>
        <p:spPr>
          <a:xfrm>
            <a:off x="7964262" y="-1571505"/>
            <a:ext cx="1276135" cy="1138773"/>
          </a:xfrm>
          <a:prstGeom prst="rect">
            <a:avLst/>
          </a:prstGeom>
          <a:noFill/>
        </p:spPr>
        <p:txBody>
          <a:bodyPr wrap="square" rtlCol="0">
            <a:spAutoFit/>
          </a:bodyPr>
          <a:lstStyle/>
          <a:p>
            <a:pPr algn="ctr"/>
            <a:r>
              <a:rPr lang="en-GB" sz="2400" dirty="0"/>
              <a:t>Rise </a:t>
            </a:r>
          </a:p>
          <a:p>
            <a:pPr algn="ctr"/>
            <a:r>
              <a:rPr lang="en-GB" sz="2400" dirty="0"/>
              <a:t>UP</a:t>
            </a:r>
          </a:p>
          <a:p>
            <a:pPr algn="ctr"/>
            <a:endParaRPr lang="en-GB" sz="2000" dirty="0"/>
          </a:p>
        </p:txBody>
      </p:sp>
      <p:sp>
        <p:nvSpPr>
          <p:cNvPr id="8" name="TextBox 7">
            <a:extLst>
              <a:ext uri="{FF2B5EF4-FFF2-40B4-BE49-F238E27FC236}">
                <a16:creationId xmlns:a16="http://schemas.microsoft.com/office/drawing/2014/main" id="{AA1A372E-EBDD-051E-C94F-1B640C480BA8}"/>
              </a:ext>
            </a:extLst>
          </p:cNvPr>
          <p:cNvSpPr txBox="1"/>
          <p:nvPr/>
        </p:nvSpPr>
        <p:spPr>
          <a:xfrm>
            <a:off x="1849408" y="8211825"/>
            <a:ext cx="1435189" cy="707886"/>
          </a:xfrm>
          <a:prstGeom prst="rect">
            <a:avLst/>
          </a:prstGeom>
          <a:noFill/>
        </p:spPr>
        <p:txBody>
          <a:bodyPr wrap="square" rtlCol="0">
            <a:spAutoFit/>
          </a:bodyPr>
          <a:lstStyle/>
          <a:p>
            <a:pPr algn="ctr"/>
            <a:r>
              <a:rPr lang="en-GB" sz="2000" dirty="0"/>
              <a:t>Leave a LEGACY</a:t>
            </a:r>
          </a:p>
        </p:txBody>
      </p:sp>
      <p:sp>
        <p:nvSpPr>
          <p:cNvPr id="9" name="TextBox 8">
            <a:extLst>
              <a:ext uri="{FF2B5EF4-FFF2-40B4-BE49-F238E27FC236}">
                <a16:creationId xmlns:a16="http://schemas.microsoft.com/office/drawing/2014/main" id="{F801779B-87F2-62B8-0103-767703DD3B47}"/>
              </a:ext>
            </a:extLst>
          </p:cNvPr>
          <p:cNvSpPr txBox="1"/>
          <p:nvPr/>
        </p:nvSpPr>
        <p:spPr>
          <a:xfrm>
            <a:off x="-1394881" y="3659370"/>
            <a:ext cx="1276135" cy="923330"/>
          </a:xfrm>
          <a:prstGeom prst="rect">
            <a:avLst/>
          </a:prstGeom>
          <a:noFill/>
        </p:spPr>
        <p:txBody>
          <a:bodyPr wrap="square" rtlCol="0">
            <a:spAutoFit/>
          </a:bodyPr>
          <a:lstStyle/>
          <a:p>
            <a:pPr algn="ctr"/>
            <a:r>
              <a:rPr lang="en-GB" dirty="0"/>
              <a:t>Read </a:t>
            </a:r>
          </a:p>
          <a:p>
            <a:pPr algn="ctr"/>
            <a:r>
              <a:rPr lang="en-GB" dirty="0"/>
              <a:t>and Research</a:t>
            </a:r>
            <a:endParaRPr lang="en-GB" sz="1200" dirty="0"/>
          </a:p>
        </p:txBody>
      </p:sp>
      <p:sp>
        <p:nvSpPr>
          <p:cNvPr id="10" name="TextBox 9">
            <a:extLst>
              <a:ext uri="{FF2B5EF4-FFF2-40B4-BE49-F238E27FC236}">
                <a16:creationId xmlns:a16="http://schemas.microsoft.com/office/drawing/2014/main" id="{F21F0510-A6D8-23C6-258C-A50D62164811}"/>
              </a:ext>
            </a:extLst>
          </p:cNvPr>
          <p:cNvSpPr txBox="1"/>
          <p:nvPr/>
        </p:nvSpPr>
        <p:spPr>
          <a:xfrm>
            <a:off x="12909717" y="5007418"/>
            <a:ext cx="1946867" cy="1384995"/>
          </a:xfrm>
          <a:prstGeom prst="rect">
            <a:avLst/>
          </a:prstGeom>
          <a:noFill/>
        </p:spPr>
        <p:txBody>
          <a:bodyPr wrap="square" rtlCol="0">
            <a:spAutoFit/>
          </a:bodyPr>
          <a:lstStyle/>
          <a:p>
            <a:pPr algn="ctr"/>
            <a:r>
              <a:rPr lang="en-GB" sz="3200" dirty="0"/>
              <a:t>Seek the TRUTH</a:t>
            </a:r>
          </a:p>
          <a:p>
            <a:pPr algn="ctr"/>
            <a:endParaRPr lang="en-GB" sz="2000" dirty="0"/>
          </a:p>
        </p:txBody>
      </p:sp>
      <p:grpSp>
        <p:nvGrpSpPr>
          <p:cNvPr id="16" name="Group 15">
            <a:extLst>
              <a:ext uri="{FF2B5EF4-FFF2-40B4-BE49-F238E27FC236}">
                <a16:creationId xmlns:a16="http://schemas.microsoft.com/office/drawing/2014/main" id="{BC5E5800-C190-FE04-F2DE-BF85699F3015}"/>
              </a:ext>
            </a:extLst>
          </p:cNvPr>
          <p:cNvGrpSpPr/>
          <p:nvPr/>
        </p:nvGrpSpPr>
        <p:grpSpPr>
          <a:xfrm>
            <a:off x="2573730" y="1749582"/>
            <a:ext cx="9618271" cy="5108419"/>
            <a:chOff x="5067301" y="3156836"/>
            <a:chExt cx="7124700" cy="3701165"/>
          </a:xfrm>
        </p:grpSpPr>
        <p:pic>
          <p:nvPicPr>
            <p:cNvPr id="1030" name="Picture 6" descr="13,399 02 Phone Stock Photos, High-Res Pictures, and Images - Getty Images">
              <a:extLst>
                <a:ext uri="{FF2B5EF4-FFF2-40B4-BE49-F238E27FC236}">
                  <a16:creationId xmlns:a16="http://schemas.microsoft.com/office/drawing/2014/main" id="{562EABAC-FDEA-7E61-D729-31108A31D76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868" t="8504" r="29860" b="42192"/>
            <a:stretch/>
          </p:blipFill>
          <p:spPr bwMode="auto">
            <a:xfrm>
              <a:off x="5067301" y="3156836"/>
              <a:ext cx="7124700" cy="370116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D7495FE-A544-99F3-7589-0FA8A1F9C1B4}"/>
                </a:ext>
              </a:extLst>
            </p:cNvPr>
            <p:cNvSpPr txBox="1"/>
            <p:nvPr/>
          </p:nvSpPr>
          <p:spPr>
            <a:xfrm>
              <a:off x="7734300" y="4233232"/>
              <a:ext cx="3313682" cy="1538638"/>
            </a:xfrm>
            <a:prstGeom prst="rect">
              <a:avLst/>
            </a:prstGeom>
            <a:noFill/>
          </p:spPr>
          <p:txBody>
            <a:bodyPr wrap="square" rtlCol="0">
              <a:spAutoFit/>
            </a:bodyPr>
            <a:lstStyle/>
            <a:p>
              <a:pPr algn="ctr"/>
              <a:r>
                <a:rPr lang="en-GB" sz="6600" dirty="0">
                  <a:solidFill>
                    <a:schemeClr val="bg2">
                      <a:lumMod val="25000"/>
                    </a:schemeClr>
                  </a:solidFill>
                  <a:latin typeface="Bahnschrift Condensed" panose="020B0502040204020203" pitchFamily="34" charset="0"/>
                </a:rPr>
                <a:t>Next Steps</a:t>
              </a:r>
            </a:p>
            <a:p>
              <a:pPr algn="ctr"/>
              <a:r>
                <a:rPr lang="en-GB" sz="6600" dirty="0">
                  <a:solidFill>
                    <a:schemeClr val="bg2">
                      <a:lumMod val="25000"/>
                    </a:schemeClr>
                  </a:solidFill>
                  <a:latin typeface="Bahnschrift Condensed" panose="020B0502040204020203" pitchFamily="34" charset="0"/>
                </a:rPr>
                <a:t>Conclusion</a:t>
              </a:r>
            </a:p>
          </p:txBody>
        </p:sp>
      </p:grpSp>
      <p:sp>
        <p:nvSpPr>
          <p:cNvPr id="26" name="TextBox 25">
            <a:extLst>
              <a:ext uri="{FF2B5EF4-FFF2-40B4-BE49-F238E27FC236}">
                <a16:creationId xmlns:a16="http://schemas.microsoft.com/office/drawing/2014/main" id="{B77D5409-9F92-403D-16CB-71AA9CE36B43}"/>
              </a:ext>
            </a:extLst>
          </p:cNvPr>
          <p:cNvSpPr txBox="1"/>
          <p:nvPr/>
        </p:nvSpPr>
        <p:spPr>
          <a:xfrm>
            <a:off x="-1649436" y="3372740"/>
            <a:ext cx="1807276" cy="1477328"/>
          </a:xfrm>
          <a:prstGeom prst="rect">
            <a:avLst/>
          </a:prstGeom>
          <a:noFill/>
        </p:spPr>
        <p:txBody>
          <a:bodyPr wrap="square" rtlCol="0">
            <a:spAutoFit/>
          </a:bodyPr>
          <a:lstStyle/>
          <a:p>
            <a:pPr algn="ctr"/>
            <a:r>
              <a:rPr lang="en-GB" sz="3600" dirty="0"/>
              <a:t>BERT</a:t>
            </a:r>
          </a:p>
          <a:p>
            <a:pPr algn="ctr"/>
            <a:endParaRPr lang="en-GB" dirty="0"/>
          </a:p>
          <a:p>
            <a:pPr algn="ctr"/>
            <a:r>
              <a:rPr lang="en-GB" dirty="0"/>
              <a:t>Prediction </a:t>
            </a:r>
          </a:p>
          <a:p>
            <a:pPr algn="ctr"/>
            <a:r>
              <a:rPr lang="en-GB" dirty="0"/>
              <a:t>model</a:t>
            </a:r>
            <a:endParaRPr lang="en-GB" sz="800" dirty="0"/>
          </a:p>
        </p:txBody>
      </p:sp>
      <p:grpSp>
        <p:nvGrpSpPr>
          <p:cNvPr id="3" name="Group 2">
            <a:extLst>
              <a:ext uri="{FF2B5EF4-FFF2-40B4-BE49-F238E27FC236}">
                <a16:creationId xmlns:a16="http://schemas.microsoft.com/office/drawing/2014/main" id="{D314CEDF-EAAF-F726-02B9-BCDC13B6FDAD}"/>
              </a:ext>
            </a:extLst>
          </p:cNvPr>
          <p:cNvGrpSpPr/>
          <p:nvPr/>
        </p:nvGrpSpPr>
        <p:grpSpPr>
          <a:xfrm rot="10800000">
            <a:off x="-2602859" y="-196240"/>
            <a:ext cx="5324394" cy="5565651"/>
            <a:chOff x="-2602859" y="-196240"/>
            <a:chExt cx="5324394" cy="5565651"/>
          </a:xfrm>
        </p:grpSpPr>
        <p:sp>
          <p:nvSpPr>
            <p:cNvPr id="24" name="Freeform: Shape 23">
              <a:extLst>
                <a:ext uri="{FF2B5EF4-FFF2-40B4-BE49-F238E27FC236}">
                  <a16:creationId xmlns:a16="http://schemas.microsoft.com/office/drawing/2014/main" id="{DF0B0658-F4D2-8852-612B-3B869A33FF58}"/>
                </a:ext>
              </a:extLst>
            </p:cNvPr>
            <p:cNvSpPr/>
            <p:nvPr/>
          </p:nvSpPr>
          <p:spPr>
            <a:xfrm>
              <a:off x="-2602859" y="-196240"/>
              <a:ext cx="5324394" cy="5565651"/>
            </a:xfrm>
            <a:custGeom>
              <a:avLst/>
              <a:gdLst>
                <a:gd name="connsiteX0" fmla="*/ 3630400 w 6991430"/>
                <a:gd name="connsiteY0" fmla="*/ 951991 h 6958164"/>
                <a:gd name="connsiteX1" fmla="*/ 3630400 w 6991430"/>
                <a:gd name="connsiteY1" fmla="*/ 1466850 h 6958164"/>
                <a:gd name="connsiteX2" fmla="*/ 3445313 w 6991430"/>
                <a:gd name="connsiteY2" fmla="*/ 1466850 h 6958164"/>
                <a:gd name="connsiteX3" fmla="*/ 3445313 w 6991430"/>
                <a:gd name="connsiteY3" fmla="*/ 952829 h 6958164"/>
                <a:gd name="connsiteX4" fmla="*/ 3280201 w 6991430"/>
                <a:gd name="connsiteY4" fmla="*/ 961166 h 6958164"/>
                <a:gd name="connsiteX5" fmla="*/ 1832308 w 6991430"/>
                <a:gd name="connsiteY5" fmla="*/ 1613007 h 6958164"/>
                <a:gd name="connsiteX6" fmla="*/ 1803756 w 6991430"/>
                <a:gd name="connsiteY6" fmla="*/ 1641731 h 6958164"/>
                <a:gd name="connsiteX7" fmla="*/ 2067576 w 6991430"/>
                <a:gd name="connsiteY7" fmla="*/ 1903558 h 6958164"/>
                <a:gd name="connsiteX8" fmla="*/ 1937197 w 6991430"/>
                <a:gd name="connsiteY8" fmla="*/ 2034931 h 6958164"/>
                <a:gd name="connsiteX9" fmla="*/ 1673269 w 6991430"/>
                <a:gd name="connsiteY9" fmla="*/ 1772998 h 6958164"/>
                <a:gd name="connsiteX10" fmla="*/ 1672507 w 6991430"/>
                <a:gd name="connsiteY10" fmla="*/ 1773764 h 6958164"/>
                <a:gd name="connsiteX11" fmla="*/ 1029304 w 6991430"/>
                <a:gd name="connsiteY11" fmla="*/ 3226398 h 6958164"/>
                <a:gd name="connsiteX12" fmla="*/ 1022239 w 6991430"/>
                <a:gd name="connsiteY12" fmla="*/ 3375611 h 6958164"/>
                <a:gd name="connsiteX13" fmla="*/ 1466850 w 6991430"/>
                <a:gd name="connsiteY13" fmla="*/ 3375611 h 6958164"/>
                <a:gd name="connsiteX14" fmla="*/ 1466850 w 6991430"/>
                <a:gd name="connsiteY14" fmla="*/ 3560699 h 6958164"/>
                <a:gd name="connsiteX15" fmla="*/ 1022530 w 6991430"/>
                <a:gd name="connsiteY15" fmla="*/ 3560699 h 6958164"/>
                <a:gd name="connsiteX16" fmla="*/ 1030867 w 6991430"/>
                <a:gd name="connsiteY16" fmla="*/ 3725811 h 6958164"/>
                <a:gd name="connsiteX17" fmla="*/ 1682709 w 6991430"/>
                <a:gd name="connsiteY17" fmla="*/ 5173704 h 6958164"/>
                <a:gd name="connsiteX18" fmla="*/ 1714599 w 6991430"/>
                <a:gd name="connsiteY18" fmla="*/ 5205404 h 6958164"/>
                <a:gd name="connsiteX19" fmla="*/ 2020334 w 6991430"/>
                <a:gd name="connsiteY19" fmla="*/ 4956437 h 6958164"/>
                <a:gd name="connsiteX20" fmla="*/ 2137207 w 6991430"/>
                <a:gd name="connsiteY20" fmla="*/ 5099958 h 6958164"/>
                <a:gd name="connsiteX21" fmla="*/ 1846903 w 6991430"/>
                <a:gd name="connsiteY21" fmla="*/ 5336359 h 6958164"/>
                <a:gd name="connsiteX22" fmla="*/ 2018000 w 6991430"/>
                <a:gd name="connsiteY22" fmla="*/ 5478415 h 6958164"/>
                <a:gd name="connsiteX23" fmla="*/ 3325987 w 6991430"/>
                <a:gd name="connsiteY23" fmla="*/ 5979375 h 6958164"/>
                <a:gd name="connsiteX24" fmla="*/ 3445312 w 6991430"/>
                <a:gd name="connsiteY24" fmla="*/ 5984320 h 6958164"/>
                <a:gd name="connsiteX25" fmla="*/ 3445312 w 6991430"/>
                <a:gd name="connsiteY25" fmla="*/ 5491314 h 6958164"/>
                <a:gd name="connsiteX26" fmla="*/ 3630400 w 6991430"/>
                <a:gd name="connsiteY26" fmla="*/ 5491314 h 6958164"/>
                <a:gd name="connsiteX27" fmla="*/ 3630400 w 6991430"/>
                <a:gd name="connsiteY27" fmla="*/ 5983773 h 6958164"/>
                <a:gd name="connsiteX28" fmla="*/ 3779613 w 6991430"/>
                <a:gd name="connsiteY28" fmla="*/ 5976709 h 6958164"/>
                <a:gd name="connsiteX29" fmla="*/ 5314413 w 6991430"/>
                <a:gd name="connsiteY29" fmla="*/ 5255401 h 6958164"/>
                <a:gd name="connsiteX30" fmla="*/ 5326021 w 6991430"/>
                <a:gd name="connsiteY30" fmla="*/ 5242852 h 6958164"/>
                <a:gd name="connsiteX31" fmla="*/ 4972374 w 6991430"/>
                <a:gd name="connsiteY31" fmla="*/ 4891878 h 6958164"/>
                <a:gd name="connsiteX32" fmla="*/ 5102754 w 6991430"/>
                <a:gd name="connsiteY32" fmla="*/ 4760505 h 6958164"/>
                <a:gd name="connsiteX33" fmla="*/ 5451780 w 6991430"/>
                <a:gd name="connsiteY33" fmla="*/ 5106894 h 6958164"/>
                <a:gd name="connsiteX34" fmla="*/ 5458736 w 6991430"/>
                <a:gd name="connsiteY34" fmla="*/ 5099375 h 6958164"/>
                <a:gd name="connsiteX35" fmla="*/ 6044846 w 6991430"/>
                <a:gd name="connsiteY35" fmla="*/ 3725811 h 6958164"/>
                <a:gd name="connsiteX36" fmla="*/ 6053183 w 6991430"/>
                <a:gd name="connsiteY36" fmla="*/ 3560699 h 6958164"/>
                <a:gd name="connsiteX37" fmla="*/ 5524580 w 6991430"/>
                <a:gd name="connsiteY37" fmla="*/ 3560699 h 6958164"/>
                <a:gd name="connsiteX38" fmla="*/ 5524580 w 6991430"/>
                <a:gd name="connsiteY38" fmla="*/ 3375611 h 6958164"/>
                <a:gd name="connsiteX39" fmla="*/ 6053183 w 6991430"/>
                <a:gd name="connsiteY39" fmla="*/ 3375611 h 6958164"/>
                <a:gd name="connsiteX40" fmla="*/ 6044846 w 6991430"/>
                <a:gd name="connsiteY40" fmla="*/ 3210499 h 6958164"/>
                <a:gd name="connsiteX41" fmla="*/ 5393004 w 6991430"/>
                <a:gd name="connsiteY41" fmla="*/ 1762607 h 6958164"/>
                <a:gd name="connsiteX42" fmla="*/ 5351176 w 6991430"/>
                <a:gd name="connsiteY42" fmla="*/ 1721028 h 6958164"/>
                <a:gd name="connsiteX43" fmla="*/ 5006475 w 6991430"/>
                <a:gd name="connsiteY43" fmla="*/ 2001726 h 6958164"/>
                <a:gd name="connsiteX44" fmla="*/ 4889602 w 6991430"/>
                <a:gd name="connsiteY44" fmla="*/ 1858205 h 6958164"/>
                <a:gd name="connsiteX45" fmla="*/ 5217882 w 6991430"/>
                <a:gd name="connsiteY45" fmla="*/ 1590879 h 6958164"/>
                <a:gd name="connsiteX46" fmla="*/ 5057712 w 6991430"/>
                <a:gd name="connsiteY46" fmla="*/ 1457896 h 6958164"/>
                <a:gd name="connsiteX47" fmla="*/ 3749726 w 6991430"/>
                <a:gd name="connsiteY47" fmla="*/ 956936 h 6958164"/>
                <a:gd name="connsiteX48" fmla="*/ 3445313 w 6991430"/>
                <a:gd name="connsiteY48" fmla="*/ 0 h 6958164"/>
                <a:gd name="connsiteX49" fmla="*/ 3630400 w 6991430"/>
                <a:gd name="connsiteY49" fmla="*/ 0 h 6958164"/>
                <a:gd name="connsiteX50" fmla="*/ 3630400 w 6991430"/>
                <a:gd name="connsiteY50" fmla="*/ 412119 h 6958164"/>
                <a:gd name="connsiteX51" fmla="*/ 3803605 w 6991430"/>
                <a:gd name="connsiteY51" fmla="*/ 419535 h 6958164"/>
                <a:gd name="connsiteX52" fmla="*/ 5434277 w 6991430"/>
                <a:gd name="connsiteY52" fmla="*/ 1066500 h 6958164"/>
                <a:gd name="connsiteX53" fmla="*/ 5641131 w 6991430"/>
                <a:gd name="connsiteY53" fmla="*/ 1246217 h 6958164"/>
                <a:gd name="connsiteX54" fmla="*/ 6027029 w 6991430"/>
                <a:gd name="connsiteY54" fmla="*/ 931971 h 6958164"/>
                <a:gd name="connsiteX55" fmla="*/ 6143902 w 6991430"/>
                <a:gd name="connsiteY55" fmla="*/ 1075492 h 6958164"/>
                <a:gd name="connsiteX56" fmla="*/ 5770211 w 6991430"/>
                <a:gd name="connsiteY56" fmla="*/ 1379798 h 6958164"/>
                <a:gd name="connsiteX57" fmla="*/ 5845645 w 6991430"/>
                <a:gd name="connsiteY57" fmla="*/ 1458683 h 6958164"/>
                <a:gd name="connsiteX58" fmla="*/ 6593874 w 6991430"/>
                <a:gd name="connsiteY58" fmla="*/ 3310688 h 6958164"/>
                <a:gd name="connsiteX59" fmla="*/ 6595516 w 6991430"/>
                <a:gd name="connsiteY59" fmla="*/ 3375611 h 6958164"/>
                <a:gd name="connsiteX60" fmla="*/ 6991430 w 6991430"/>
                <a:gd name="connsiteY60" fmla="*/ 3375611 h 6958164"/>
                <a:gd name="connsiteX61" fmla="*/ 6991430 w 6991430"/>
                <a:gd name="connsiteY61" fmla="*/ 3560699 h 6958164"/>
                <a:gd name="connsiteX62" fmla="*/ 6595516 w 6991430"/>
                <a:gd name="connsiteY62" fmla="*/ 3560699 h 6958164"/>
                <a:gd name="connsiteX63" fmla="*/ 6593874 w 6991430"/>
                <a:gd name="connsiteY63" fmla="*/ 3625622 h 6958164"/>
                <a:gd name="connsiteX64" fmla="*/ 5886078 w 6991430"/>
                <a:gd name="connsiteY64" fmla="*/ 5430273 h 6958164"/>
                <a:gd name="connsiteX65" fmla="*/ 5834444 w 6991430"/>
                <a:gd name="connsiteY65" fmla="*/ 5486666 h 6958164"/>
                <a:gd name="connsiteX66" fmla="*/ 6143900 w 6991430"/>
                <a:gd name="connsiteY66" fmla="*/ 5793783 h 6958164"/>
                <a:gd name="connsiteX67" fmla="*/ 6013521 w 6991430"/>
                <a:gd name="connsiteY67" fmla="*/ 5925155 h 6958164"/>
                <a:gd name="connsiteX68" fmla="*/ 5709353 w 6991430"/>
                <a:gd name="connsiteY68" fmla="*/ 5623287 h 6958164"/>
                <a:gd name="connsiteX69" fmla="*/ 5699980 w 6991430"/>
                <a:gd name="connsiteY69" fmla="*/ 5633523 h 6958164"/>
                <a:gd name="connsiteX70" fmla="*/ 3690433 w 6991430"/>
                <a:gd name="connsiteY70" fmla="*/ 6524418 h 6958164"/>
                <a:gd name="connsiteX71" fmla="*/ 3630400 w 6991430"/>
                <a:gd name="connsiteY71" fmla="*/ 6525888 h 6958164"/>
                <a:gd name="connsiteX72" fmla="*/ 3630400 w 6991430"/>
                <a:gd name="connsiteY72" fmla="*/ 6958164 h 6958164"/>
                <a:gd name="connsiteX73" fmla="*/ 3445312 w 6991430"/>
                <a:gd name="connsiteY73" fmla="*/ 6958164 h 6958164"/>
                <a:gd name="connsiteX74" fmla="*/ 3445312 w 6991430"/>
                <a:gd name="connsiteY74" fmla="*/ 6523773 h 6958164"/>
                <a:gd name="connsiteX75" fmla="*/ 3244295 w 6991430"/>
                <a:gd name="connsiteY75" fmla="*/ 6514256 h 6958164"/>
                <a:gd name="connsiteX76" fmla="*/ 1480382 w 6991430"/>
                <a:gd name="connsiteY76" fmla="*/ 5733223 h 6958164"/>
                <a:gd name="connsiteX77" fmla="*/ 1425971 w 6991430"/>
                <a:gd name="connsiteY77" fmla="*/ 5679135 h 6958164"/>
                <a:gd name="connsiteX78" fmla="*/ 999780 w 6991430"/>
                <a:gd name="connsiteY78" fmla="*/ 6026192 h 6958164"/>
                <a:gd name="connsiteX79" fmla="*/ 882907 w 6991430"/>
                <a:gd name="connsiteY79" fmla="*/ 5882670 h 6958164"/>
                <a:gd name="connsiteX80" fmla="*/ 1293977 w 6991430"/>
                <a:gd name="connsiteY80" fmla="*/ 5547926 h 6958164"/>
                <a:gd name="connsiteX81" fmla="*/ 1285177 w 6991430"/>
                <a:gd name="connsiteY81" fmla="*/ 5539178 h 6958164"/>
                <a:gd name="connsiteX82" fmla="*/ 493654 w 6991430"/>
                <a:gd name="connsiteY82" fmla="*/ 3781022 h 6958164"/>
                <a:gd name="connsiteX83" fmla="*/ 482529 w 6991430"/>
                <a:gd name="connsiteY83" fmla="*/ 3560699 h 6958164"/>
                <a:gd name="connsiteX84" fmla="*/ 0 w 6991430"/>
                <a:gd name="connsiteY84" fmla="*/ 3560699 h 6958164"/>
                <a:gd name="connsiteX85" fmla="*/ 0 w 6991430"/>
                <a:gd name="connsiteY85" fmla="*/ 3375611 h 6958164"/>
                <a:gd name="connsiteX86" fmla="*/ 481819 w 6991430"/>
                <a:gd name="connsiteY86" fmla="*/ 3375611 h 6958164"/>
                <a:gd name="connsiteX87" fmla="*/ 489236 w 6991430"/>
                <a:gd name="connsiteY87" fmla="*/ 3202406 h 6958164"/>
                <a:gd name="connsiteX88" fmla="*/ 1136201 w 6991430"/>
                <a:gd name="connsiteY88" fmla="*/ 1571735 h 6958164"/>
                <a:gd name="connsiteX89" fmla="*/ 1290974 w 6991430"/>
                <a:gd name="connsiteY89" fmla="*/ 1393592 h 6958164"/>
                <a:gd name="connsiteX90" fmla="*/ 896050 w 6991430"/>
                <a:gd name="connsiteY90" fmla="*/ 1001653 h 6958164"/>
                <a:gd name="connsiteX91" fmla="*/ 1026430 w 6991430"/>
                <a:gd name="connsiteY91" fmla="*/ 870280 h 6958164"/>
                <a:gd name="connsiteX92" fmla="*/ 1421607 w 6991430"/>
                <a:gd name="connsiteY92" fmla="*/ 1262471 h 6958164"/>
                <a:gd name="connsiteX93" fmla="*/ 1528383 w 6991430"/>
                <a:gd name="connsiteY93" fmla="*/ 1160367 h 6958164"/>
                <a:gd name="connsiteX94" fmla="*/ 3380390 w 6991430"/>
                <a:gd name="connsiteY94" fmla="*/ 412137 h 6958164"/>
                <a:gd name="connsiteX95" fmla="*/ 3445313 w 6991430"/>
                <a:gd name="connsiteY95" fmla="*/ 410496 h 695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6991430" h="6958164">
                  <a:moveTo>
                    <a:pt x="3630400" y="951991"/>
                  </a:moveTo>
                  <a:lnTo>
                    <a:pt x="3630400" y="1466850"/>
                  </a:lnTo>
                  <a:lnTo>
                    <a:pt x="3445313" y="1466850"/>
                  </a:lnTo>
                  <a:lnTo>
                    <a:pt x="3445313" y="952829"/>
                  </a:lnTo>
                  <a:lnTo>
                    <a:pt x="3280201" y="961166"/>
                  </a:lnTo>
                  <a:cubicBezTo>
                    <a:pt x="2724259" y="1017625"/>
                    <a:pt x="2221739" y="1254794"/>
                    <a:pt x="1832308" y="1613007"/>
                  </a:cubicBezTo>
                  <a:lnTo>
                    <a:pt x="1803756" y="1641731"/>
                  </a:lnTo>
                  <a:lnTo>
                    <a:pt x="2067576" y="1903558"/>
                  </a:lnTo>
                  <a:lnTo>
                    <a:pt x="1937197" y="2034931"/>
                  </a:lnTo>
                  <a:lnTo>
                    <a:pt x="1673269" y="1772998"/>
                  </a:lnTo>
                  <a:lnTo>
                    <a:pt x="1672507" y="1773764"/>
                  </a:lnTo>
                  <a:cubicBezTo>
                    <a:pt x="1316605" y="2165344"/>
                    <a:pt x="1082315" y="2669444"/>
                    <a:pt x="1029304" y="3226398"/>
                  </a:cubicBezTo>
                  <a:lnTo>
                    <a:pt x="1022239" y="3375611"/>
                  </a:lnTo>
                  <a:lnTo>
                    <a:pt x="1466850" y="3375611"/>
                  </a:lnTo>
                  <a:lnTo>
                    <a:pt x="1466850" y="3560699"/>
                  </a:lnTo>
                  <a:lnTo>
                    <a:pt x="1022530" y="3560699"/>
                  </a:lnTo>
                  <a:lnTo>
                    <a:pt x="1030867" y="3725811"/>
                  </a:lnTo>
                  <a:cubicBezTo>
                    <a:pt x="1087326" y="4281753"/>
                    <a:pt x="1324495" y="4784273"/>
                    <a:pt x="1682709" y="5173704"/>
                  </a:cubicBezTo>
                  <a:lnTo>
                    <a:pt x="1714599" y="5205404"/>
                  </a:lnTo>
                  <a:lnTo>
                    <a:pt x="2020334" y="4956437"/>
                  </a:lnTo>
                  <a:lnTo>
                    <a:pt x="2137207" y="5099958"/>
                  </a:lnTo>
                  <a:lnTo>
                    <a:pt x="1846903" y="5336359"/>
                  </a:lnTo>
                  <a:lnTo>
                    <a:pt x="2018000" y="5478415"/>
                  </a:lnTo>
                  <a:cubicBezTo>
                    <a:pt x="2387697" y="5758361"/>
                    <a:pt x="2837017" y="5938671"/>
                    <a:pt x="3325987" y="5979375"/>
                  </a:cubicBezTo>
                  <a:lnTo>
                    <a:pt x="3445312" y="5984320"/>
                  </a:lnTo>
                  <a:lnTo>
                    <a:pt x="3445312" y="5491314"/>
                  </a:lnTo>
                  <a:lnTo>
                    <a:pt x="3630400" y="5491314"/>
                  </a:lnTo>
                  <a:lnTo>
                    <a:pt x="3630400" y="5983773"/>
                  </a:lnTo>
                  <a:lnTo>
                    <a:pt x="3779613" y="5976709"/>
                  </a:lnTo>
                  <a:cubicBezTo>
                    <a:pt x="4376350" y="5919911"/>
                    <a:pt x="4912412" y="5655013"/>
                    <a:pt x="5314413" y="5255401"/>
                  </a:cubicBezTo>
                  <a:lnTo>
                    <a:pt x="5326021" y="5242852"/>
                  </a:lnTo>
                  <a:lnTo>
                    <a:pt x="4972374" y="4891878"/>
                  </a:lnTo>
                  <a:lnTo>
                    <a:pt x="5102754" y="4760505"/>
                  </a:lnTo>
                  <a:lnTo>
                    <a:pt x="5451780" y="5106894"/>
                  </a:lnTo>
                  <a:lnTo>
                    <a:pt x="5458736" y="5099375"/>
                  </a:lnTo>
                  <a:cubicBezTo>
                    <a:pt x="5780158" y="4721249"/>
                    <a:pt x="5991915" y="4247007"/>
                    <a:pt x="6044846" y="3725811"/>
                  </a:cubicBezTo>
                  <a:lnTo>
                    <a:pt x="6053183" y="3560699"/>
                  </a:lnTo>
                  <a:lnTo>
                    <a:pt x="5524580" y="3560699"/>
                  </a:lnTo>
                  <a:lnTo>
                    <a:pt x="5524580" y="3375611"/>
                  </a:lnTo>
                  <a:lnTo>
                    <a:pt x="6053183" y="3375611"/>
                  </a:lnTo>
                  <a:lnTo>
                    <a:pt x="6044846" y="3210499"/>
                  </a:lnTo>
                  <a:cubicBezTo>
                    <a:pt x="5988387" y="2654557"/>
                    <a:pt x="5751218" y="2152038"/>
                    <a:pt x="5393004" y="1762607"/>
                  </a:cubicBezTo>
                  <a:lnTo>
                    <a:pt x="5351176" y="1721028"/>
                  </a:lnTo>
                  <a:lnTo>
                    <a:pt x="5006475" y="2001726"/>
                  </a:lnTo>
                  <a:lnTo>
                    <a:pt x="4889602" y="1858205"/>
                  </a:lnTo>
                  <a:lnTo>
                    <a:pt x="5217882" y="1590879"/>
                  </a:lnTo>
                  <a:lnTo>
                    <a:pt x="5057712" y="1457896"/>
                  </a:lnTo>
                  <a:cubicBezTo>
                    <a:pt x="4688016" y="1177950"/>
                    <a:pt x="4238696" y="997640"/>
                    <a:pt x="3749726" y="956936"/>
                  </a:cubicBezTo>
                  <a:close/>
                  <a:moveTo>
                    <a:pt x="3445313" y="0"/>
                  </a:moveTo>
                  <a:lnTo>
                    <a:pt x="3630400" y="0"/>
                  </a:lnTo>
                  <a:lnTo>
                    <a:pt x="3630400" y="412119"/>
                  </a:lnTo>
                  <a:lnTo>
                    <a:pt x="3803605" y="419535"/>
                  </a:lnTo>
                  <a:cubicBezTo>
                    <a:pt x="4416671" y="472276"/>
                    <a:pt x="4978080" y="705782"/>
                    <a:pt x="5434277" y="1066500"/>
                  </a:cubicBezTo>
                  <a:lnTo>
                    <a:pt x="5641131" y="1246217"/>
                  </a:lnTo>
                  <a:lnTo>
                    <a:pt x="6027029" y="931971"/>
                  </a:lnTo>
                  <a:lnTo>
                    <a:pt x="6143902" y="1075492"/>
                  </a:lnTo>
                  <a:lnTo>
                    <a:pt x="5770211" y="1379798"/>
                  </a:lnTo>
                  <a:lnTo>
                    <a:pt x="5845645" y="1458683"/>
                  </a:lnTo>
                  <a:cubicBezTo>
                    <a:pt x="6281962" y="1959351"/>
                    <a:pt x="6558019" y="2603334"/>
                    <a:pt x="6593874" y="3310688"/>
                  </a:cubicBezTo>
                  <a:lnTo>
                    <a:pt x="6595516" y="3375611"/>
                  </a:lnTo>
                  <a:lnTo>
                    <a:pt x="6991430" y="3375611"/>
                  </a:lnTo>
                  <a:lnTo>
                    <a:pt x="6991430" y="3560699"/>
                  </a:lnTo>
                  <a:lnTo>
                    <a:pt x="6595516" y="3560699"/>
                  </a:lnTo>
                  <a:lnTo>
                    <a:pt x="6593874" y="3625622"/>
                  </a:lnTo>
                  <a:cubicBezTo>
                    <a:pt x="6559139" y="4310873"/>
                    <a:pt x="6298981" y="4936649"/>
                    <a:pt x="5886078" y="5430273"/>
                  </a:cubicBezTo>
                  <a:lnTo>
                    <a:pt x="5834444" y="5486666"/>
                  </a:lnTo>
                  <a:lnTo>
                    <a:pt x="6143900" y="5793783"/>
                  </a:lnTo>
                  <a:lnTo>
                    <a:pt x="6013521" y="5925155"/>
                  </a:lnTo>
                  <a:lnTo>
                    <a:pt x="5709353" y="5623287"/>
                  </a:lnTo>
                  <a:lnTo>
                    <a:pt x="5699980" y="5633523"/>
                  </a:lnTo>
                  <a:cubicBezTo>
                    <a:pt x="5179910" y="6152819"/>
                    <a:pt x="4473899" y="6485946"/>
                    <a:pt x="3690433" y="6524418"/>
                  </a:cubicBezTo>
                  <a:lnTo>
                    <a:pt x="3630400" y="6525888"/>
                  </a:lnTo>
                  <a:lnTo>
                    <a:pt x="3630400" y="6958164"/>
                  </a:lnTo>
                  <a:lnTo>
                    <a:pt x="3445312" y="6958164"/>
                  </a:lnTo>
                  <a:lnTo>
                    <a:pt x="3445312" y="6523773"/>
                  </a:lnTo>
                  <a:lnTo>
                    <a:pt x="3244295" y="6514256"/>
                  </a:lnTo>
                  <a:cubicBezTo>
                    <a:pt x="2567993" y="6449885"/>
                    <a:pt x="1955872" y="6165390"/>
                    <a:pt x="1480382" y="5733223"/>
                  </a:cubicBezTo>
                  <a:lnTo>
                    <a:pt x="1425971" y="5679135"/>
                  </a:lnTo>
                  <a:lnTo>
                    <a:pt x="999780" y="6026192"/>
                  </a:lnTo>
                  <a:lnTo>
                    <a:pt x="882907" y="5882670"/>
                  </a:lnTo>
                  <a:lnTo>
                    <a:pt x="1293977" y="5547926"/>
                  </a:lnTo>
                  <a:lnTo>
                    <a:pt x="1285177" y="5539178"/>
                  </a:lnTo>
                  <a:cubicBezTo>
                    <a:pt x="850203" y="5066298"/>
                    <a:pt x="562212" y="4456095"/>
                    <a:pt x="493654" y="3781022"/>
                  </a:cubicBezTo>
                  <a:lnTo>
                    <a:pt x="482529" y="3560699"/>
                  </a:lnTo>
                  <a:lnTo>
                    <a:pt x="0" y="3560699"/>
                  </a:lnTo>
                  <a:lnTo>
                    <a:pt x="0" y="3375611"/>
                  </a:lnTo>
                  <a:lnTo>
                    <a:pt x="481819" y="3375611"/>
                  </a:lnTo>
                  <a:lnTo>
                    <a:pt x="489236" y="3202406"/>
                  </a:lnTo>
                  <a:cubicBezTo>
                    <a:pt x="541976" y="2589340"/>
                    <a:pt x="775483" y="2027932"/>
                    <a:pt x="1136201" y="1571735"/>
                  </a:cubicBezTo>
                  <a:lnTo>
                    <a:pt x="1290974" y="1393592"/>
                  </a:lnTo>
                  <a:lnTo>
                    <a:pt x="896050" y="1001653"/>
                  </a:lnTo>
                  <a:lnTo>
                    <a:pt x="1026430" y="870280"/>
                  </a:lnTo>
                  <a:lnTo>
                    <a:pt x="1421607" y="1262471"/>
                  </a:lnTo>
                  <a:lnTo>
                    <a:pt x="1528383" y="1160367"/>
                  </a:lnTo>
                  <a:cubicBezTo>
                    <a:pt x="2029052" y="724050"/>
                    <a:pt x="2673035" y="447993"/>
                    <a:pt x="3380390" y="412137"/>
                  </a:cubicBezTo>
                  <a:lnTo>
                    <a:pt x="3445313" y="410496"/>
                  </a:lnTo>
                  <a:close/>
                </a:path>
              </a:pathLst>
            </a:custGeom>
            <a:solidFill>
              <a:srgbClr val="87CEFA"/>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pic>
          <p:nvPicPr>
            <p:cNvPr id="30" name="Graphic 29" descr="Brain with solid fill">
              <a:extLst>
                <a:ext uri="{FF2B5EF4-FFF2-40B4-BE49-F238E27FC236}">
                  <a16:creationId xmlns:a16="http://schemas.microsoft.com/office/drawing/2014/main" id="{7DCC7FC3-0519-313B-CE2C-6FEEE10C46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12852" y="2346659"/>
              <a:ext cx="574931" cy="574931"/>
            </a:xfrm>
            <a:prstGeom prst="rect">
              <a:avLst/>
            </a:prstGeom>
          </p:spPr>
        </p:pic>
        <p:pic>
          <p:nvPicPr>
            <p:cNvPr id="32" name="Graphic 31" descr="Bar chart with solid fill">
              <a:extLst>
                <a:ext uri="{FF2B5EF4-FFF2-40B4-BE49-F238E27FC236}">
                  <a16:creationId xmlns:a16="http://schemas.microsoft.com/office/drawing/2014/main" id="{5808CAB7-F1D8-39BE-89D1-2D9813F0F35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06996" y="600208"/>
              <a:ext cx="735431" cy="735431"/>
            </a:xfrm>
            <a:prstGeom prst="rect">
              <a:avLst/>
            </a:prstGeom>
          </p:spPr>
        </p:pic>
        <p:pic>
          <p:nvPicPr>
            <p:cNvPr id="34" name="Graphic 33" descr="Boardroom with solid fill">
              <a:extLst>
                <a:ext uri="{FF2B5EF4-FFF2-40B4-BE49-F238E27FC236}">
                  <a16:creationId xmlns:a16="http://schemas.microsoft.com/office/drawing/2014/main" id="{6C6FF4B0-C19E-3964-8ECA-E0A09432FA6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59240" y="3723992"/>
              <a:ext cx="729364" cy="729364"/>
            </a:xfrm>
            <a:prstGeom prst="rect">
              <a:avLst/>
            </a:prstGeom>
          </p:spPr>
        </p:pic>
        <p:pic>
          <p:nvPicPr>
            <p:cNvPr id="36" name="Graphic 35" descr="Computer with solid fill">
              <a:extLst>
                <a:ext uri="{FF2B5EF4-FFF2-40B4-BE49-F238E27FC236}">
                  <a16:creationId xmlns:a16="http://schemas.microsoft.com/office/drawing/2014/main" id="{DE64F8E7-7891-C276-8CA2-147E25B16BC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8542" y="4540939"/>
              <a:ext cx="595759" cy="595759"/>
            </a:xfrm>
            <a:prstGeom prst="rect">
              <a:avLst/>
            </a:prstGeom>
          </p:spPr>
        </p:pic>
        <p:pic>
          <p:nvPicPr>
            <p:cNvPr id="38" name="Graphic 37" descr="Chat bubble with solid fill">
              <a:extLst>
                <a:ext uri="{FF2B5EF4-FFF2-40B4-BE49-F238E27FC236}">
                  <a16:creationId xmlns:a16="http://schemas.microsoft.com/office/drawing/2014/main" id="{F9D240E8-16C8-D961-89BE-DA420C2D6BF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12449" y="76657"/>
              <a:ext cx="595759" cy="595759"/>
            </a:xfrm>
            <a:prstGeom prst="rect">
              <a:avLst/>
            </a:prstGeom>
          </p:spPr>
        </p:pic>
      </p:grpSp>
    </p:spTree>
    <p:extLst>
      <p:ext uri="{BB962C8B-B14F-4D97-AF65-F5344CB8AC3E}">
        <p14:creationId xmlns:p14="http://schemas.microsoft.com/office/powerpoint/2010/main" val="1955360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nd holding smart phone with blank screen - IOsteopath">
            <a:extLst>
              <a:ext uri="{FF2B5EF4-FFF2-40B4-BE49-F238E27FC236}">
                <a16:creationId xmlns:a16="http://schemas.microsoft.com/office/drawing/2014/main" id="{0EF935A8-134D-41E0-B72D-33D3A7ABD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12166521" y="-149261"/>
            <a:ext cx="3313682" cy="43091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3,848,900+ Mobile Phone Stock Photos, Pictures &amp; Royalty-Free Images -  iStock | Smartphone, Cell phone icon, Cell phone in hand">
            <a:extLst>
              <a:ext uri="{FF2B5EF4-FFF2-40B4-BE49-F238E27FC236}">
                <a16:creationId xmlns:a16="http://schemas.microsoft.com/office/drawing/2014/main" id="{12347283-B846-4413-11EA-36172EB89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2106719" y="-4127005"/>
            <a:ext cx="4267512" cy="45659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59,600+ Hand Holding Mobile Phone Stock Photos, Pictures ...">
            <a:extLst>
              <a:ext uri="{FF2B5EF4-FFF2-40B4-BE49-F238E27FC236}">
                <a16:creationId xmlns:a16="http://schemas.microsoft.com/office/drawing/2014/main" id="{C8F30BA3-BF46-AC22-E46C-3D41528B11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875" y="6901177"/>
            <a:ext cx="3688356" cy="36160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 Holding Phone Images - Free Download on Freepik">
            <a:extLst>
              <a:ext uri="{FF2B5EF4-FFF2-40B4-BE49-F238E27FC236}">
                <a16:creationId xmlns:a16="http://schemas.microsoft.com/office/drawing/2014/main" id="{5251070B-48BA-BBAE-C9ED-310C44060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2173" y="7634891"/>
            <a:ext cx="2798732" cy="39194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15,500+ Hand Holding Old Phone Stock Photos, Pictures &amp; Royalty-Free Images  - iStock | Hand holding old phone isolated">
            <a:extLst>
              <a:ext uri="{FF2B5EF4-FFF2-40B4-BE49-F238E27FC236}">
                <a16:creationId xmlns:a16="http://schemas.microsoft.com/office/drawing/2014/main" id="{D365A326-E6DC-8F58-0161-C0F67B77D9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6437530" y="-2643705"/>
            <a:ext cx="4106960" cy="273299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1,357,251 Mobile Phone Hand Images, Stock Photos, 3D objects, &amp; Vectors |  Shutterstock">
            <a:extLst>
              <a:ext uri="{FF2B5EF4-FFF2-40B4-BE49-F238E27FC236}">
                <a16:creationId xmlns:a16="http://schemas.microsoft.com/office/drawing/2014/main" id="{377DA846-7184-FB0F-FCC6-BF27999D125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7871"/>
          <a:stretch/>
        </p:blipFill>
        <p:spPr bwMode="auto">
          <a:xfrm rot="5400000">
            <a:off x="-3078248" y="-132123"/>
            <a:ext cx="2182816" cy="29676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79,644 Hand Holding Phone Stock Photos, High-Res Pictures, and Images -  Getty Images">
            <a:extLst>
              <a:ext uri="{FF2B5EF4-FFF2-40B4-BE49-F238E27FC236}">
                <a16:creationId xmlns:a16="http://schemas.microsoft.com/office/drawing/2014/main" id="{C2C37C58-F7BD-B008-53DE-AFD632425D9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923" t="8930" r="42461" b="7516"/>
          <a:stretch/>
        </p:blipFill>
        <p:spPr bwMode="auto">
          <a:xfrm flipH="1">
            <a:off x="-1746553" y="2938524"/>
            <a:ext cx="1726374" cy="32470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15905C-792C-372D-F5D6-7C4F9F244BE1}"/>
              </a:ext>
            </a:extLst>
          </p:cNvPr>
          <p:cNvSpPr txBox="1"/>
          <p:nvPr/>
        </p:nvSpPr>
        <p:spPr>
          <a:xfrm>
            <a:off x="-1649436" y="1049359"/>
            <a:ext cx="1397800" cy="707886"/>
          </a:xfrm>
          <a:prstGeom prst="rect">
            <a:avLst/>
          </a:prstGeom>
          <a:noFill/>
        </p:spPr>
        <p:txBody>
          <a:bodyPr wrap="square" rtlCol="0">
            <a:spAutoFit/>
          </a:bodyPr>
          <a:lstStyle/>
          <a:p>
            <a:pPr algn="ctr"/>
            <a:r>
              <a:rPr lang="en-GB" sz="2000" dirty="0"/>
              <a:t>Question everything</a:t>
            </a:r>
            <a:endParaRPr lang="en-GB" sz="1400" dirty="0"/>
          </a:p>
        </p:txBody>
      </p:sp>
      <p:sp>
        <p:nvSpPr>
          <p:cNvPr id="4" name="TextBox 3">
            <a:extLst>
              <a:ext uri="{FF2B5EF4-FFF2-40B4-BE49-F238E27FC236}">
                <a16:creationId xmlns:a16="http://schemas.microsoft.com/office/drawing/2014/main" id="{1587652A-9F15-5451-8A10-7CFCF017BC5A}"/>
              </a:ext>
            </a:extLst>
          </p:cNvPr>
          <p:cNvSpPr txBox="1"/>
          <p:nvPr/>
        </p:nvSpPr>
        <p:spPr>
          <a:xfrm>
            <a:off x="3438201" y="-2270705"/>
            <a:ext cx="1383409" cy="1585049"/>
          </a:xfrm>
          <a:prstGeom prst="rect">
            <a:avLst/>
          </a:prstGeom>
          <a:noFill/>
        </p:spPr>
        <p:txBody>
          <a:bodyPr wrap="square" rtlCol="0">
            <a:spAutoFit/>
          </a:bodyPr>
          <a:lstStyle/>
          <a:p>
            <a:pPr algn="ctr"/>
            <a:r>
              <a:rPr lang="en-GB" sz="2400" dirty="0"/>
              <a:t>Be</a:t>
            </a:r>
          </a:p>
          <a:p>
            <a:pPr algn="ctr"/>
            <a:endParaRPr lang="en-GB" sz="100" dirty="0"/>
          </a:p>
          <a:p>
            <a:pPr algn="ctr"/>
            <a:r>
              <a:rPr lang="en-GB" sz="2400" dirty="0"/>
              <a:t>SMART</a:t>
            </a:r>
          </a:p>
          <a:p>
            <a:pPr algn="ctr"/>
            <a:r>
              <a:rPr lang="en-GB" sz="2400" dirty="0"/>
              <a:t>BRAVE</a:t>
            </a:r>
          </a:p>
          <a:p>
            <a:pPr algn="ctr"/>
            <a:r>
              <a:rPr lang="en-GB" sz="2400" dirty="0"/>
              <a:t>WISE</a:t>
            </a:r>
          </a:p>
        </p:txBody>
      </p:sp>
      <p:sp>
        <p:nvSpPr>
          <p:cNvPr id="5" name="TextBox 4">
            <a:extLst>
              <a:ext uri="{FF2B5EF4-FFF2-40B4-BE49-F238E27FC236}">
                <a16:creationId xmlns:a16="http://schemas.microsoft.com/office/drawing/2014/main" id="{713D6C03-8728-E3AC-540B-07FD0F66A65D}"/>
              </a:ext>
            </a:extLst>
          </p:cNvPr>
          <p:cNvSpPr txBox="1"/>
          <p:nvPr/>
        </p:nvSpPr>
        <p:spPr>
          <a:xfrm>
            <a:off x="6234559" y="8807284"/>
            <a:ext cx="1276135" cy="1015663"/>
          </a:xfrm>
          <a:prstGeom prst="rect">
            <a:avLst/>
          </a:prstGeom>
          <a:noFill/>
        </p:spPr>
        <p:txBody>
          <a:bodyPr wrap="square" rtlCol="0">
            <a:spAutoFit/>
          </a:bodyPr>
          <a:lstStyle/>
          <a:p>
            <a:pPr algn="ctr"/>
            <a:r>
              <a:rPr lang="en-GB" sz="2000" dirty="0"/>
              <a:t>THINK </a:t>
            </a:r>
          </a:p>
          <a:p>
            <a:pPr algn="ctr"/>
            <a:r>
              <a:rPr lang="en-GB" sz="2000" dirty="0"/>
              <a:t>FOR YOURSELF</a:t>
            </a:r>
            <a:endParaRPr lang="en-GB" sz="1400" dirty="0"/>
          </a:p>
        </p:txBody>
      </p:sp>
      <p:sp>
        <p:nvSpPr>
          <p:cNvPr id="6" name="TextBox 5">
            <a:extLst>
              <a:ext uri="{FF2B5EF4-FFF2-40B4-BE49-F238E27FC236}">
                <a16:creationId xmlns:a16="http://schemas.microsoft.com/office/drawing/2014/main" id="{07F5FE5C-6F44-72D5-D695-36342D97551F}"/>
              </a:ext>
            </a:extLst>
          </p:cNvPr>
          <p:cNvSpPr txBox="1"/>
          <p:nvPr/>
        </p:nvSpPr>
        <p:spPr>
          <a:xfrm>
            <a:off x="12909717" y="2229093"/>
            <a:ext cx="1276135" cy="1384995"/>
          </a:xfrm>
          <a:prstGeom prst="rect">
            <a:avLst/>
          </a:prstGeom>
          <a:noFill/>
        </p:spPr>
        <p:txBody>
          <a:bodyPr wrap="square" rtlCol="0">
            <a:spAutoFit/>
          </a:bodyPr>
          <a:lstStyle/>
          <a:p>
            <a:pPr algn="ctr"/>
            <a:r>
              <a:rPr lang="en-GB" sz="3200" dirty="0"/>
              <a:t>Speak </a:t>
            </a:r>
          </a:p>
          <a:p>
            <a:pPr algn="ctr"/>
            <a:r>
              <a:rPr lang="en-GB" sz="3200" dirty="0"/>
              <a:t>out</a:t>
            </a:r>
          </a:p>
          <a:p>
            <a:pPr algn="ctr"/>
            <a:endParaRPr lang="en-GB" sz="2000" dirty="0"/>
          </a:p>
        </p:txBody>
      </p:sp>
      <p:sp>
        <p:nvSpPr>
          <p:cNvPr id="7" name="TextBox 6">
            <a:extLst>
              <a:ext uri="{FF2B5EF4-FFF2-40B4-BE49-F238E27FC236}">
                <a16:creationId xmlns:a16="http://schemas.microsoft.com/office/drawing/2014/main" id="{D39C1716-590C-D624-9FB0-44F1D8B73077}"/>
              </a:ext>
            </a:extLst>
          </p:cNvPr>
          <p:cNvSpPr txBox="1"/>
          <p:nvPr/>
        </p:nvSpPr>
        <p:spPr>
          <a:xfrm>
            <a:off x="7964262" y="-1571505"/>
            <a:ext cx="1276135" cy="1138773"/>
          </a:xfrm>
          <a:prstGeom prst="rect">
            <a:avLst/>
          </a:prstGeom>
          <a:noFill/>
        </p:spPr>
        <p:txBody>
          <a:bodyPr wrap="square" rtlCol="0">
            <a:spAutoFit/>
          </a:bodyPr>
          <a:lstStyle/>
          <a:p>
            <a:pPr algn="ctr"/>
            <a:r>
              <a:rPr lang="en-GB" sz="2400" dirty="0"/>
              <a:t>Rise </a:t>
            </a:r>
          </a:p>
          <a:p>
            <a:pPr algn="ctr"/>
            <a:r>
              <a:rPr lang="en-GB" sz="2400" dirty="0"/>
              <a:t>UP</a:t>
            </a:r>
          </a:p>
          <a:p>
            <a:pPr algn="ctr"/>
            <a:endParaRPr lang="en-GB" sz="2000" dirty="0"/>
          </a:p>
        </p:txBody>
      </p:sp>
      <p:sp>
        <p:nvSpPr>
          <p:cNvPr id="8" name="TextBox 7">
            <a:extLst>
              <a:ext uri="{FF2B5EF4-FFF2-40B4-BE49-F238E27FC236}">
                <a16:creationId xmlns:a16="http://schemas.microsoft.com/office/drawing/2014/main" id="{AA1A372E-EBDD-051E-C94F-1B640C480BA8}"/>
              </a:ext>
            </a:extLst>
          </p:cNvPr>
          <p:cNvSpPr txBox="1"/>
          <p:nvPr/>
        </p:nvSpPr>
        <p:spPr>
          <a:xfrm>
            <a:off x="1849408" y="8211825"/>
            <a:ext cx="1435189" cy="707886"/>
          </a:xfrm>
          <a:prstGeom prst="rect">
            <a:avLst/>
          </a:prstGeom>
          <a:noFill/>
        </p:spPr>
        <p:txBody>
          <a:bodyPr wrap="square" rtlCol="0">
            <a:spAutoFit/>
          </a:bodyPr>
          <a:lstStyle/>
          <a:p>
            <a:pPr algn="ctr"/>
            <a:r>
              <a:rPr lang="en-GB" sz="2000" dirty="0"/>
              <a:t>Leave a LEGACY</a:t>
            </a:r>
          </a:p>
        </p:txBody>
      </p:sp>
      <p:sp>
        <p:nvSpPr>
          <p:cNvPr id="9" name="TextBox 8">
            <a:extLst>
              <a:ext uri="{FF2B5EF4-FFF2-40B4-BE49-F238E27FC236}">
                <a16:creationId xmlns:a16="http://schemas.microsoft.com/office/drawing/2014/main" id="{F801779B-87F2-62B8-0103-767703DD3B47}"/>
              </a:ext>
            </a:extLst>
          </p:cNvPr>
          <p:cNvSpPr txBox="1"/>
          <p:nvPr/>
        </p:nvSpPr>
        <p:spPr>
          <a:xfrm>
            <a:off x="-1394881" y="3659370"/>
            <a:ext cx="1276135" cy="923330"/>
          </a:xfrm>
          <a:prstGeom prst="rect">
            <a:avLst/>
          </a:prstGeom>
          <a:noFill/>
        </p:spPr>
        <p:txBody>
          <a:bodyPr wrap="square" rtlCol="0">
            <a:spAutoFit/>
          </a:bodyPr>
          <a:lstStyle/>
          <a:p>
            <a:pPr algn="ctr"/>
            <a:r>
              <a:rPr lang="en-GB" dirty="0"/>
              <a:t>Read </a:t>
            </a:r>
          </a:p>
          <a:p>
            <a:pPr algn="ctr"/>
            <a:r>
              <a:rPr lang="en-GB" dirty="0"/>
              <a:t>and Research</a:t>
            </a:r>
            <a:endParaRPr lang="en-GB" sz="1200" dirty="0"/>
          </a:p>
        </p:txBody>
      </p:sp>
      <p:sp>
        <p:nvSpPr>
          <p:cNvPr id="10" name="TextBox 9">
            <a:extLst>
              <a:ext uri="{FF2B5EF4-FFF2-40B4-BE49-F238E27FC236}">
                <a16:creationId xmlns:a16="http://schemas.microsoft.com/office/drawing/2014/main" id="{F21F0510-A6D8-23C6-258C-A50D62164811}"/>
              </a:ext>
            </a:extLst>
          </p:cNvPr>
          <p:cNvSpPr txBox="1"/>
          <p:nvPr/>
        </p:nvSpPr>
        <p:spPr>
          <a:xfrm>
            <a:off x="12909717" y="5007418"/>
            <a:ext cx="1946867" cy="1384995"/>
          </a:xfrm>
          <a:prstGeom prst="rect">
            <a:avLst/>
          </a:prstGeom>
          <a:noFill/>
        </p:spPr>
        <p:txBody>
          <a:bodyPr wrap="square" rtlCol="0">
            <a:spAutoFit/>
          </a:bodyPr>
          <a:lstStyle/>
          <a:p>
            <a:pPr algn="ctr"/>
            <a:r>
              <a:rPr lang="en-GB" sz="3200" dirty="0"/>
              <a:t>Seek the TRUTH</a:t>
            </a:r>
          </a:p>
          <a:p>
            <a:pPr algn="ctr"/>
            <a:endParaRPr lang="en-GB" sz="2000" dirty="0"/>
          </a:p>
        </p:txBody>
      </p:sp>
      <p:grpSp>
        <p:nvGrpSpPr>
          <p:cNvPr id="11" name="Group 10">
            <a:extLst>
              <a:ext uri="{FF2B5EF4-FFF2-40B4-BE49-F238E27FC236}">
                <a16:creationId xmlns:a16="http://schemas.microsoft.com/office/drawing/2014/main" id="{45C1DA58-41D0-AA5B-1865-FDA31AD46087}"/>
              </a:ext>
            </a:extLst>
          </p:cNvPr>
          <p:cNvGrpSpPr/>
          <p:nvPr/>
        </p:nvGrpSpPr>
        <p:grpSpPr>
          <a:xfrm>
            <a:off x="5067301" y="3156836"/>
            <a:ext cx="7124700" cy="3701165"/>
            <a:chOff x="5067301" y="3156836"/>
            <a:chExt cx="7124700" cy="3701165"/>
          </a:xfrm>
        </p:grpSpPr>
        <p:pic>
          <p:nvPicPr>
            <p:cNvPr id="1030" name="Picture 6" descr="13,399 02 Phone Stock Photos, High-Res Pictures, and Images - Getty Images">
              <a:extLst>
                <a:ext uri="{FF2B5EF4-FFF2-40B4-BE49-F238E27FC236}">
                  <a16:creationId xmlns:a16="http://schemas.microsoft.com/office/drawing/2014/main" id="{562EABAC-FDEA-7E61-D729-31108A31D76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868" t="8504" r="29860" b="42192"/>
            <a:stretch/>
          </p:blipFill>
          <p:spPr bwMode="auto">
            <a:xfrm>
              <a:off x="5067301" y="3156836"/>
              <a:ext cx="7124700" cy="370116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D7495FE-A544-99F3-7589-0FA8A1F9C1B4}"/>
                </a:ext>
              </a:extLst>
            </p:cNvPr>
            <p:cNvSpPr txBox="1"/>
            <p:nvPr/>
          </p:nvSpPr>
          <p:spPr>
            <a:xfrm>
              <a:off x="7734300" y="4407573"/>
              <a:ext cx="3313682" cy="1107996"/>
            </a:xfrm>
            <a:prstGeom prst="rect">
              <a:avLst/>
            </a:prstGeom>
            <a:noFill/>
          </p:spPr>
          <p:txBody>
            <a:bodyPr wrap="square" rtlCol="0">
              <a:spAutoFit/>
            </a:bodyPr>
            <a:lstStyle/>
            <a:p>
              <a:pPr algn="ctr"/>
              <a:r>
                <a:rPr lang="en-GB" sz="6600" dirty="0">
                  <a:solidFill>
                    <a:schemeClr val="bg2">
                      <a:lumMod val="25000"/>
                    </a:schemeClr>
                  </a:solidFill>
                  <a:latin typeface="Bahnschrift Condensed" panose="020B0502040204020203" pitchFamily="34" charset="0"/>
                </a:rPr>
                <a:t>Conclusion</a:t>
              </a:r>
            </a:p>
          </p:txBody>
        </p:sp>
      </p:grpSp>
      <p:sp>
        <p:nvSpPr>
          <p:cNvPr id="26" name="TextBox 25">
            <a:extLst>
              <a:ext uri="{FF2B5EF4-FFF2-40B4-BE49-F238E27FC236}">
                <a16:creationId xmlns:a16="http://schemas.microsoft.com/office/drawing/2014/main" id="{B77D5409-9F92-403D-16CB-71AA9CE36B43}"/>
              </a:ext>
            </a:extLst>
          </p:cNvPr>
          <p:cNvSpPr txBox="1"/>
          <p:nvPr/>
        </p:nvSpPr>
        <p:spPr>
          <a:xfrm>
            <a:off x="-1649436" y="3372740"/>
            <a:ext cx="1807276" cy="1477328"/>
          </a:xfrm>
          <a:prstGeom prst="rect">
            <a:avLst/>
          </a:prstGeom>
          <a:noFill/>
        </p:spPr>
        <p:txBody>
          <a:bodyPr wrap="square" rtlCol="0">
            <a:spAutoFit/>
          </a:bodyPr>
          <a:lstStyle/>
          <a:p>
            <a:pPr algn="ctr"/>
            <a:r>
              <a:rPr lang="en-GB" sz="3600" dirty="0"/>
              <a:t>BERT</a:t>
            </a:r>
          </a:p>
          <a:p>
            <a:pPr algn="ctr"/>
            <a:endParaRPr lang="en-GB" dirty="0"/>
          </a:p>
          <a:p>
            <a:pPr algn="ctr"/>
            <a:r>
              <a:rPr lang="en-GB" dirty="0"/>
              <a:t>Prediction </a:t>
            </a:r>
          </a:p>
          <a:p>
            <a:pPr algn="ctr"/>
            <a:r>
              <a:rPr lang="en-GB" dirty="0"/>
              <a:t>model</a:t>
            </a:r>
            <a:endParaRPr lang="en-GB" sz="800" dirty="0"/>
          </a:p>
        </p:txBody>
      </p:sp>
      <p:grpSp>
        <p:nvGrpSpPr>
          <p:cNvPr id="3" name="Group 2">
            <a:extLst>
              <a:ext uri="{FF2B5EF4-FFF2-40B4-BE49-F238E27FC236}">
                <a16:creationId xmlns:a16="http://schemas.microsoft.com/office/drawing/2014/main" id="{D314CEDF-EAAF-F726-02B9-BCDC13B6FDAD}"/>
              </a:ext>
            </a:extLst>
          </p:cNvPr>
          <p:cNvGrpSpPr/>
          <p:nvPr/>
        </p:nvGrpSpPr>
        <p:grpSpPr>
          <a:xfrm>
            <a:off x="-2602859" y="-196240"/>
            <a:ext cx="5324394" cy="5565651"/>
            <a:chOff x="-2602859" y="-196240"/>
            <a:chExt cx="5324394" cy="5565651"/>
          </a:xfrm>
        </p:grpSpPr>
        <p:sp>
          <p:nvSpPr>
            <p:cNvPr id="24" name="Freeform: Shape 23">
              <a:extLst>
                <a:ext uri="{FF2B5EF4-FFF2-40B4-BE49-F238E27FC236}">
                  <a16:creationId xmlns:a16="http://schemas.microsoft.com/office/drawing/2014/main" id="{DF0B0658-F4D2-8852-612B-3B869A33FF58}"/>
                </a:ext>
              </a:extLst>
            </p:cNvPr>
            <p:cNvSpPr/>
            <p:nvPr/>
          </p:nvSpPr>
          <p:spPr>
            <a:xfrm>
              <a:off x="-2602859" y="-196240"/>
              <a:ext cx="5324394" cy="5565651"/>
            </a:xfrm>
            <a:custGeom>
              <a:avLst/>
              <a:gdLst>
                <a:gd name="connsiteX0" fmla="*/ 3630400 w 6991430"/>
                <a:gd name="connsiteY0" fmla="*/ 951991 h 6958164"/>
                <a:gd name="connsiteX1" fmla="*/ 3630400 w 6991430"/>
                <a:gd name="connsiteY1" fmla="*/ 1466850 h 6958164"/>
                <a:gd name="connsiteX2" fmla="*/ 3445313 w 6991430"/>
                <a:gd name="connsiteY2" fmla="*/ 1466850 h 6958164"/>
                <a:gd name="connsiteX3" fmla="*/ 3445313 w 6991430"/>
                <a:gd name="connsiteY3" fmla="*/ 952829 h 6958164"/>
                <a:gd name="connsiteX4" fmla="*/ 3280201 w 6991430"/>
                <a:gd name="connsiteY4" fmla="*/ 961166 h 6958164"/>
                <a:gd name="connsiteX5" fmla="*/ 1832308 w 6991430"/>
                <a:gd name="connsiteY5" fmla="*/ 1613007 h 6958164"/>
                <a:gd name="connsiteX6" fmla="*/ 1803756 w 6991430"/>
                <a:gd name="connsiteY6" fmla="*/ 1641731 h 6958164"/>
                <a:gd name="connsiteX7" fmla="*/ 2067576 w 6991430"/>
                <a:gd name="connsiteY7" fmla="*/ 1903558 h 6958164"/>
                <a:gd name="connsiteX8" fmla="*/ 1937197 w 6991430"/>
                <a:gd name="connsiteY8" fmla="*/ 2034931 h 6958164"/>
                <a:gd name="connsiteX9" fmla="*/ 1673269 w 6991430"/>
                <a:gd name="connsiteY9" fmla="*/ 1772998 h 6958164"/>
                <a:gd name="connsiteX10" fmla="*/ 1672507 w 6991430"/>
                <a:gd name="connsiteY10" fmla="*/ 1773764 h 6958164"/>
                <a:gd name="connsiteX11" fmla="*/ 1029304 w 6991430"/>
                <a:gd name="connsiteY11" fmla="*/ 3226398 h 6958164"/>
                <a:gd name="connsiteX12" fmla="*/ 1022239 w 6991430"/>
                <a:gd name="connsiteY12" fmla="*/ 3375611 h 6958164"/>
                <a:gd name="connsiteX13" fmla="*/ 1466850 w 6991430"/>
                <a:gd name="connsiteY13" fmla="*/ 3375611 h 6958164"/>
                <a:gd name="connsiteX14" fmla="*/ 1466850 w 6991430"/>
                <a:gd name="connsiteY14" fmla="*/ 3560699 h 6958164"/>
                <a:gd name="connsiteX15" fmla="*/ 1022530 w 6991430"/>
                <a:gd name="connsiteY15" fmla="*/ 3560699 h 6958164"/>
                <a:gd name="connsiteX16" fmla="*/ 1030867 w 6991430"/>
                <a:gd name="connsiteY16" fmla="*/ 3725811 h 6958164"/>
                <a:gd name="connsiteX17" fmla="*/ 1682709 w 6991430"/>
                <a:gd name="connsiteY17" fmla="*/ 5173704 h 6958164"/>
                <a:gd name="connsiteX18" fmla="*/ 1714599 w 6991430"/>
                <a:gd name="connsiteY18" fmla="*/ 5205404 h 6958164"/>
                <a:gd name="connsiteX19" fmla="*/ 2020334 w 6991430"/>
                <a:gd name="connsiteY19" fmla="*/ 4956437 h 6958164"/>
                <a:gd name="connsiteX20" fmla="*/ 2137207 w 6991430"/>
                <a:gd name="connsiteY20" fmla="*/ 5099958 h 6958164"/>
                <a:gd name="connsiteX21" fmla="*/ 1846903 w 6991430"/>
                <a:gd name="connsiteY21" fmla="*/ 5336359 h 6958164"/>
                <a:gd name="connsiteX22" fmla="*/ 2018000 w 6991430"/>
                <a:gd name="connsiteY22" fmla="*/ 5478415 h 6958164"/>
                <a:gd name="connsiteX23" fmla="*/ 3325987 w 6991430"/>
                <a:gd name="connsiteY23" fmla="*/ 5979375 h 6958164"/>
                <a:gd name="connsiteX24" fmla="*/ 3445312 w 6991430"/>
                <a:gd name="connsiteY24" fmla="*/ 5984320 h 6958164"/>
                <a:gd name="connsiteX25" fmla="*/ 3445312 w 6991430"/>
                <a:gd name="connsiteY25" fmla="*/ 5491314 h 6958164"/>
                <a:gd name="connsiteX26" fmla="*/ 3630400 w 6991430"/>
                <a:gd name="connsiteY26" fmla="*/ 5491314 h 6958164"/>
                <a:gd name="connsiteX27" fmla="*/ 3630400 w 6991430"/>
                <a:gd name="connsiteY27" fmla="*/ 5983773 h 6958164"/>
                <a:gd name="connsiteX28" fmla="*/ 3779613 w 6991430"/>
                <a:gd name="connsiteY28" fmla="*/ 5976709 h 6958164"/>
                <a:gd name="connsiteX29" fmla="*/ 5314413 w 6991430"/>
                <a:gd name="connsiteY29" fmla="*/ 5255401 h 6958164"/>
                <a:gd name="connsiteX30" fmla="*/ 5326021 w 6991430"/>
                <a:gd name="connsiteY30" fmla="*/ 5242852 h 6958164"/>
                <a:gd name="connsiteX31" fmla="*/ 4972374 w 6991430"/>
                <a:gd name="connsiteY31" fmla="*/ 4891878 h 6958164"/>
                <a:gd name="connsiteX32" fmla="*/ 5102754 w 6991430"/>
                <a:gd name="connsiteY32" fmla="*/ 4760505 h 6958164"/>
                <a:gd name="connsiteX33" fmla="*/ 5451780 w 6991430"/>
                <a:gd name="connsiteY33" fmla="*/ 5106894 h 6958164"/>
                <a:gd name="connsiteX34" fmla="*/ 5458736 w 6991430"/>
                <a:gd name="connsiteY34" fmla="*/ 5099375 h 6958164"/>
                <a:gd name="connsiteX35" fmla="*/ 6044846 w 6991430"/>
                <a:gd name="connsiteY35" fmla="*/ 3725811 h 6958164"/>
                <a:gd name="connsiteX36" fmla="*/ 6053183 w 6991430"/>
                <a:gd name="connsiteY36" fmla="*/ 3560699 h 6958164"/>
                <a:gd name="connsiteX37" fmla="*/ 5524580 w 6991430"/>
                <a:gd name="connsiteY37" fmla="*/ 3560699 h 6958164"/>
                <a:gd name="connsiteX38" fmla="*/ 5524580 w 6991430"/>
                <a:gd name="connsiteY38" fmla="*/ 3375611 h 6958164"/>
                <a:gd name="connsiteX39" fmla="*/ 6053183 w 6991430"/>
                <a:gd name="connsiteY39" fmla="*/ 3375611 h 6958164"/>
                <a:gd name="connsiteX40" fmla="*/ 6044846 w 6991430"/>
                <a:gd name="connsiteY40" fmla="*/ 3210499 h 6958164"/>
                <a:gd name="connsiteX41" fmla="*/ 5393004 w 6991430"/>
                <a:gd name="connsiteY41" fmla="*/ 1762607 h 6958164"/>
                <a:gd name="connsiteX42" fmla="*/ 5351176 w 6991430"/>
                <a:gd name="connsiteY42" fmla="*/ 1721028 h 6958164"/>
                <a:gd name="connsiteX43" fmla="*/ 5006475 w 6991430"/>
                <a:gd name="connsiteY43" fmla="*/ 2001726 h 6958164"/>
                <a:gd name="connsiteX44" fmla="*/ 4889602 w 6991430"/>
                <a:gd name="connsiteY44" fmla="*/ 1858205 h 6958164"/>
                <a:gd name="connsiteX45" fmla="*/ 5217882 w 6991430"/>
                <a:gd name="connsiteY45" fmla="*/ 1590879 h 6958164"/>
                <a:gd name="connsiteX46" fmla="*/ 5057712 w 6991430"/>
                <a:gd name="connsiteY46" fmla="*/ 1457896 h 6958164"/>
                <a:gd name="connsiteX47" fmla="*/ 3749726 w 6991430"/>
                <a:gd name="connsiteY47" fmla="*/ 956936 h 6958164"/>
                <a:gd name="connsiteX48" fmla="*/ 3445313 w 6991430"/>
                <a:gd name="connsiteY48" fmla="*/ 0 h 6958164"/>
                <a:gd name="connsiteX49" fmla="*/ 3630400 w 6991430"/>
                <a:gd name="connsiteY49" fmla="*/ 0 h 6958164"/>
                <a:gd name="connsiteX50" fmla="*/ 3630400 w 6991430"/>
                <a:gd name="connsiteY50" fmla="*/ 412119 h 6958164"/>
                <a:gd name="connsiteX51" fmla="*/ 3803605 w 6991430"/>
                <a:gd name="connsiteY51" fmla="*/ 419535 h 6958164"/>
                <a:gd name="connsiteX52" fmla="*/ 5434277 w 6991430"/>
                <a:gd name="connsiteY52" fmla="*/ 1066500 h 6958164"/>
                <a:gd name="connsiteX53" fmla="*/ 5641131 w 6991430"/>
                <a:gd name="connsiteY53" fmla="*/ 1246217 h 6958164"/>
                <a:gd name="connsiteX54" fmla="*/ 6027029 w 6991430"/>
                <a:gd name="connsiteY54" fmla="*/ 931971 h 6958164"/>
                <a:gd name="connsiteX55" fmla="*/ 6143902 w 6991430"/>
                <a:gd name="connsiteY55" fmla="*/ 1075492 h 6958164"/>
                <a:gd name="connsiteX56" fmla="*/ 5770211 w 6991430"/>
                <a:gd name="connsiteY56" fmla="*/ 1379798 h 6958164"/>
                <a:gd name="connsiteX57" fmla="*/ 5845645 w 6991430"/>
                <a:gd name="connsiteY57" fmla="*/ 1458683 h 6958164"/>
                <a:gd name="connsiteX58" fmla="*/ 6593874 w 6991430"/>
                <a:gd name="connsiteY58" fmla="*/ 3310688 h 6958164"/>
                <a:gd name="connsiteX59" fmla="*/ 6595516 w 6991430"/>
                <a:gd name="connsiteY59" fmla="*/ 3375611 h 6958164"/>
                <a:gd name="connsiteX60" fmla="*/ 6991430 w 6991430"/>
                <a:gd name="connsiteY60" fmla="*/ 3375611 h 6958164"/>
                <a:gd name="connsiteX61" fmla="*/ 6991430 w 6991430"/>
                <a:gd name="connsiteY61" fmla="*/ 3560699 h 6958164"/>
                <a:gd name="connsiteX62" fmla="*/ 6595516 w 6991430"/>
                <a:gd name="connsiteY62" fmla="*/ 3560699 h 6958164"/>
                <a:gd name="connsiteX63" fmla="*/ 6593874 w 6991430"/>
                <a:gd name="connsiteY63" fmla="*/ 3625622 h 6958164"/>
                <a:gd name="connsiteX64" fmla="*/ 5886078 w 6991430"/>
                <a:gd name="connsiteY64" fmla="*/ 5430273 h 6958164"/>
                <a:gd name="connsiteX65" fmla="*/ 5834444 w 6991430"/>
                <a:gd name="connsiteY65" fmla="*/ 5486666 h 6958164"/>
                <a:gd name="connsiteX66" fmla="*/ 6143900 w 6991430"/>
                <a:gd name="connsiteY66" fmla="*/ 5793783 h 6958164"/>
                <a:gd name="connsiteX67" fmla="*/ 6013521 w 6991430"/>
                <a:gd name="connsiteY67" fmla="*/ 5925155 h 6958164"/>
                <a:gd name="connsiteX68" fmla="*/ 5709353 w 6991430"/>
                <a:gd name="connsiteY68" fmla="*/ 5623287 h 6958164"/>
                <a:gd name="connsiteX69" fmla="*/ 5699980 w 6991430"/>
                <a:gd name="connsiteY69" fmla="*/ 5633523 h 6958164"/>
                <a:gd name="connsiteX70" fmla="*/ 3690433 w 6991430"/>
                <a:gd name="connsiteY70" fmla="*/ 6524418 h 6958164"/>
                <a:gd name="connsiteX71" fmla="*/ 3630400 w 6991430"/>
                <a:gd name="connsiteY71" fmla="*/ 6525888 h 6958164"/>
                <a:gd name="connsiteX72" fmla="*/ 3630400 w 6991430"/>
                <a:gd name="connsiteY72" fmla="*/ 6958164 h 6958164"/>
                <a:gd name="connsiteX73" fmla="*/ 3445312 w 6991430"/>
                <a:gd name="connsiteY73" fmla="*/ 6958164 h 6958164"/>
                <a:gd name="connsiteX74" fmla="*/ 3445312 w 6991430"/>
                <a:gd name="connsiteY74" fmla="*/ 6523773 h 6958164"/>
                <a:gd name="connsiteX75" fmla="*/ 3244295 w 6991430"/>
                <a:gd name="connsiteY75" fmla="*/ 6514256 h 6958164"/>
                <a:gd name="connsiteX76" fmla="*/ 1480382 w 6991430"/>
                <a:gd name="connsiteY76" fmla="*/ 5733223 h 6958164"/>
                <a:gd name="connsiteX77" fmla="*/ 1425971 w 6991430"/>
                <a:gd name="connsiteY77" fmla="*/ 5679135 h 6958164"/>
                <a:gd name="connsiteX78" fmla="*/ 999780 w 6991430"/>
                <a:gd name="connsiteY78" fmla="*/ 6026192 h 6958164"/>
                <a:gd name="connsiteX79" fmla="*/ 882907 w 6991430"/>
                <a:gd name="connsiteY79" fmla="*/ 5882670 h 6958164"/>
                <a:gd name="connsiteX80" fmla="*/ 1293977 w 6991430"/>
                <a:gd name="connsiteY80" fmla="*/ 5547926 h 6958164"/>
                <a:gd name="connsiteX81" fmla="*/ 1285177 w 6991430"/>
                <a:gd name="connsiteY81" fmla="*/ 5539178 h 6958164"/>
                <a:gd name="connsiteX82" fmla="*/ 493654 w 6991430"/>
                <a:gd name="connsiteY82" fmla="*/ 3781022 h 6958164"/>
                <a:gd name="connsiteX83" fmla="*/ 482529 w 6991430"/>
                <a:gd name="connsiteY83" fmla="*/ 3560699 h 6958164"/>
                <a:gd name="connsiteX84" fmla="*/ 0 w 6991430"/>
                <a:gd name="connsiteY84" fmla="*/ 3560699 h 6958164"/>
                <a:gd name="connsiteX85" fmla="*/ 0 w 6991430"/>
                <a:gd name="connsiteY85" fmla="*/ 3375611 h 6958164"/>
                <a:gd name="connsiteX86" fmla="*/ 481819 w 6991430"/>
                <a:gd name="connsiteY86" fmla="*/ 3375611 h 6958164"/>
                <a:gd name="connsiteX87" fmla="*/ 489236 w 6991430"/>
                <a:gd name="connsiteY87" fmla="*/ 3202406 h 6958164"/>
                <a:gd name="connsiteX88" fmla="*/ 1136201 w 6991430"/>
                <a:gd name="connsiteY88" fmla="*/ 1571735 h 6958164"/>
                <a:gd name="connsiteX89" fmla="*/ 1290974 w 6991430"/>
                <a:gd name="connsiteY89" fmla="*/ 1393592 h 6958164"/>
                <a:gd name="connsiteX90" fmla="*/ 896050 w 6991430"/>
                <a:gd name="connsiteY90" fmla="*/ 1001653 h 6958164"/>
                <a:gd name="connsiteX91" fmla="*/ 1026430 w 6991430"/>
                <a:gd name="connsiteY91" fmla="*/ 870280 h 6958164"/>
                <a:gd name="connsiteX92" fmla="*/ 1421607 w 6991430"/>
                <a:gd name="connsiteY92" fmla="*/ 1262471 h 6958164"/>
                <a:gd name="connsiteX93" fmla="*/ 1528383 w 6991430"/>
                <a:gd name="connsiteY93" fmla="*/ 1160367 h 6958164"/>
                <a:gd name="connsiteX94" fmla="*/ 3380390 w 6991430"/>
                <a:gd name="connsiteY94" fmla="*/ 412137 h 6958164"/>
                <a:gd name="connsiteX95" fmla="*/ 3445313 w 6991430"/>
                <a:gd name="connsiteY95" fmla="*/ 410496 h 695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6991430" h="6958164">
                  <a:moveTo>
                    <a:pt x="3630400" y="951991"/>
                  </a:moveTo>
                  <a:lnTo>
                    <a:pt x="3630400" y="1466850"/>
                  </a:lnTo>
                  <a:lnTo>
                    <a:pt x="3445313" y="1466850"/>
                  </a:lnTo>
                  <a:lnTo>
                    <a:pt x="3445313" y="952829"/>
                  </a:lnTo>
                  <a:lnTo>
                    <a:pt x="3280201" y="961166"/>
                  </a:lnTo>
                  <a:cubicBezTo>
                    <a:pt x="2724259" y="1017625"/>
                    <a:pt x="2221739" y="1254794"/>
                    <a:pt x="1832308" y="1613007"/>
                  </a:cubicBezTo>
                  <a:lnTo>
                    <a:pt x="1803756" y="1641731"/>
                  </a:lnTo>
                  <a:lnTo>
                    <a:pt x="2067576" y="1903558"/>
                  </a:lnTo>
                  <a:lnTo>
                    <a:pt x="1937197" y="2034931"/>
                  </a:lnTo>
                  <a:lnTo>
                    <a:pt x="1673269" y="1772998"/>
                  </a:lnTo>
                  <a:lnTo>
                    <a:pt x="1672507" y="1773764"/>
                  </a:lnTo>
                  <a:cubicBezTo>
                    <a:pt x="1316605" y="2165344"/>
                    <a:pt x="1082315" y="2669444"/>
                    <a:pt x="1029304" y="3226398"/>
                  </a:cubicBezTo>
                  <a:lnTo>
                    <a:pt x="1022239" y="3375611"/>
                  </a:lnTo>
                  <a:lnTo>
                    <a:pt x="1466850" y="3375611"/>
                  </a:lnTo>
                  <a:lnTo>
                    <a:pt x="1466850" y="3560699"/>
                  </a:lnTo>
                  <a:lnTo>
                    <a:pt x="1022530" y="3560699"/>
                  </a:lnTo>
                  <a:lnTo>
                    <a:pt x="1030867" y="3725811"/>
                  </a:lnTo>
                  <a:cubicBezTo>
                    <a:pt x="1087326" y="4281753"/>
                    <a:pt x="1324495" y="4784273"/>
                    <a:pt x="1682709" y="5173704"/>
                  </a:cubicBezTo>
                  <a:lnTo>
                    <a:pt x="1714599" y="5205404"/>
                  </a:lnTo>
                  <a:lnTo>
                    <a:pt x="2020334" y="4956437"/>
                  </a:lnTo>
                  <a:lnTo>
                    <a:pt x="2137207" y="5099958"/>
                  </a:lnTo>
                  <a:lnTo>
                    <a:pt x="1846903" y="5336359"/>
                  </a:lnTo>
                  <a:lnTo>
                    <a:pt x="2018000" y="5478415"/>
                  </a:lnTo>
                  <a:cubicBezTo>
                    <a:pt x="2387697" y="5758361"/>
                    <a:pt x="2837017" y="5938671"/>
                    <a:pt x="3325987" y="5979375"/>
                  </a:cubicBezTo>
                  <a:lnTo>
                    <a:pt x="3445312" y="5984320"/>
                  </a:lnTo>
                  <a:lnTo>
                    <a:pt x="3445312" y="5491314"/>
                  </a:lnTo>
                  <a:lnTo>
                    <a:pt x="3630400" y="5491314"/>
                  </a:lnTo>
                  <a:lnTo>
                    <a:pt x="3630400" y="5983773"/>
                  </a:lnTo>
                  <a:lnTo>
                    <a:pt x="3779613" y="5976709"/>
                  </a:lnTo>
                  <a:cubicBezTo>
                    <a:pt x="4376350" y="5919911"/>
                    <a:pt x="4912412" y="5655013"/>
                    <a:pt x="5314413" y="5255401"/>
                  </a:cubicBezTo>
                  <a:lnTo>
                    <a:pt x="5326021" y="5242852"/>
                  </a:lnTo>
                  <a:lnTo>
                    <a:pt x="4972374" y="4891878"/>
                  </a:lnTo>
                  <a:lnTo>
                    <a:pt x="5102754" y="4760505"/>
                  </a:lnTo>
                  <a:lnTo>
                    <a:pt x="5451780" y="5106894"/>
                  </a:lnTo>
                  <a:lnTo>
                    <a:pt x="5458736" y="5099375"/>
                  </a:lnTo>
                  <a:cubicBezTo>
                    <a:pt x="5780158" y="4721249"/>
                    <a:pt x="5991915" y="4247007"/>
                    <a:pt x="6044846" y="3725811"/>
                  </a:cubicBezTo>
                  <a:lnTo>
                    <a:pt x="6053183" y="3560699"/>
                  </a:lnTo>
                  <a:lnTo>
                    <a:pt x="5524580" y="3560699"/>
                  </a:lnTo>
                  <a:lnTo>
                    <a:pt x="5524580" y="3375611"/>
                  </a:lnTo>
                  <a:lnTo>
                    <a:pt x="6053183" y="3375611"/>
                  </a:lnTo>
                  <a:lnTo>
                    <a:pt x="6044846" y="3210499"/>
                  </a:lnTo>
                  <a:cubicBezTo>
                    <a:pt x="5988387" y="2654557"/>
                    <a:pt x="5751218" y="2152038"/>
                    <a:pt x="5393004" y="1762607"/>
                  </a:cubicBezTo>
                  <a:lnTo>
                    <a:pt x="5351176" y="1721028"/>
                  </a:lnTo>
                  <a:lnTo>
                    <a:pt x="5006475" y="2001726"/>
                  </a:lnTo>
                  <a:lnTo>
                    <a:pt x="4889602" y="1858205"/>
                  </a:lnTo>
                  <a:lnTo>
                    <a:pt x="5217882" y="1590879"/>
                  </a:lnTo>
                  <a:lnTo>
                    <a:pt x="5057712" y="1457896"/>
                  </a:lnTo>
                  <a:cubicBezTo>
                    <a:pt x="4688016" y="1177950"/>
                    <a:pt x="4238696" y="997640"/>
                    <a:pt x="3749726" y="956936"/>
                  </a:cubicBezTo>
                  <a:close/>
                  <a:moveTo>
                    <a:pt x="3445313" y="0"/>
                  </a:moveTo>
                  <a:lnTo>
                    <a:pt x="3630400" y="0"/>
                  </a:lnTo>
                  <a:lnTo>
                    <a:pt x="3630400" y="412119"/>
                  </a:lnTo>
                  <a:lnTo>
                    <a:pt x="3803605" y="419535"/>
                  </a:lnTo>
                  <a:cubicBezTo>
                    <a:pt x="4416671" y="472276"/>
                    <a:pt x="4978080" y="705782"/>
                    <a:pt x="5434277" y="1066500"/>
                  </a:cubicBezTo>
                  <a:lnTo>
                    <a:pt x="5641131" y="1246217"/>
                  </a:lnTo>
                  <a:lnTo>
                    <a:pt x="6027029" y="931971"/>
                  </a:lnTo>
                  <a:lnTo>
                    <a:pt x="6143902" y="1075492"/>
                  </a:lnTo>
                  <a:lnTo>
                    <a:pt x="5770211" y="1379798"/>
                  </a:lnTo>
                  <a:lnTo>
                    <a:pt x="5845645" y="1458683"/>
                  </a:lnTo>
                  <a:cubicBezTo>
                    <a:pt x="6281962" y="1959351"/>
                    <a:pt x="6558019" y="2603334"/>
                    <a:pt x="6593874" y="3310688"/>
                  </a:cubicBezTo>
                  <a:lnTo>
                    <a:pt x="6595516" y="3375611"/>
                  </a:lnTo>
                  <a:lnTo>
                    <a:pt x="6991430" y="3375611"/>
                  </a:lnTo>
                  <a:lnTo>
                    <a:pt x="6991430" y="3560699"/>
                  </a:lnTo>
                  <a:lnTo>
                    <a:pt x="6595516" y="3560699"/>
                  </a:lnTo>
                  <a:lnTo>
                    <a:pt x="6593874" y="3625622"/>
                  </a:lnTo>
                  <a:cubicBezTo>
                    <a:pt x="6559139" y="4310873"/>
                    <a:pt x="6298981" y="4936649"/>
                    <a:pt x="5886078" y="5430273"/>
                  </a:cubicBezTo>
                  <a:lnTo>
                    <a:pt x="5834444" y="5486666"/>
                  </a:lnTo>
                  <a:lnTo>
                    <a:pt x="6143900" y="5793783"/>
                  </a:lnTo>
                  <a:lnTo>
                    <a:pt x="6013521" y="5925155"/>
                  </a:lnTo>
                  <a:lnTo>
                    <a:pt x="5709353" y="5623287"/>
                  </a:lnTo>
                  <a:lnTo>
                    <a:pt x="5699980" y="5633523"/>
                  </a:lnTo>
                  <a:cubicBezTo>
                    <a:pt x="5179910" y="6152819"/>
                    <a:pt x="4473899" y="6485946"/>
                    <a:pt x="3690433" y="6524418"/>
                  </a:cubicBezTo>
                  <a:lnTo>
                    <a:pt x="3630400" y="6525888"/>
                  </a:lnTo>
                  <a:lnTo>
                    <a:pt x="3630400" y="6958164"/>
                  </a:lnTo>
                  <a:lnTo>
                    <a:pt x="3445312" y="6958164"/>
                  </a:lnTo>
                  <a:lnTo>
                    <a:pt x="3445312" y="6523773"/>
                  </a:lnTo>
                  <a:lnTo>
                    <a:pt x="3244295" y="6514256"/>
                  </a:lnTo>
                  <a:cubicBezTo>
                    <a:pt x="2567993" y="6449885"/>
                    <a:pt x="1955872" y="6165390"/>
                    <a:pt x="1480382" y="5733223"/>
                  </a:cubicBezTo>
                  <a:lnTo>
                    <a:pt x="1425971" y="5679135"/>
                  </a:lnTo>
                  <a:lnTo>
                    <a:pt x="999780" y="6026192"/>
                  </a:lnTo>
                  <a:lnTo>
                    <a:pt x="882907" y="5882670"/>
                  </a:lnTo>
                  <a:lnTo>
                    <a:pt x="1293977" y="5547926"/>
                  </a:lnTo>
                  <a:lnTo>
                    <a:pt x="1285177" y="5539178"/>
                  </a:lnTo>
                  <a:cubicBezTo>
                    <a:pt x="850203" y="5066298"/>
                    <a:pt x="562212" y="4456095"/>
                    <a:pt x="493654" y="3781022"/>
                  </a:cubicBezTo>
                  <a:lnTo>
                    <a:pt x="482529" y="3560699"/>
                  </a:lnTo>
                  <a:lnTo>
                    <a:pt x="0" y="3560699"/>
                  </a:lnTo>
                  <a:lnTo>
                    <a:pt x="0" y="3375611"/>
                  </a:lnTo>
                  <a:lnTo>
                    <a:pt x="481819" y="3375611"/>
                  </a:lnTo>
                  <a:lnTo>
                    <a:pt x="489236" y="3202406"/>
                  </a:lnTo>
                  <a:cubicBezTo>
                    <a:pt x="541976" y="2589340"/>
                    <a:pt x="775483" y="2027932"/>
                    <a:pt x="1136201" y="1571735"/>
                  </a:cubicBezTo>
                  <a:lnTo>
                    <a:pt x="1290974" y="1393592"/>
                  </a:lnTo>
                  <a:lnTo>
                    <a:pt x="896050" y="1001653"/>
                  </a:lnTo>
                  <a:lnTo>
                    <a:pt x="1026430" y="870280"/>
                  </a:lnTo>
                  <a:lnTo>
                    <a:pt x="1421607" y="1262471"/>
                  </a:lnTo>
                  <a:lnTo>
                    <a:pt x="1528383" y="1160367"/>
                  </a:lnTo>
                  <a:cubicBezTo>
                    <a:pt x="2029052" y="724050"/>
                    <a:pt x="2673035" y="447993"/>
                    <a:pt x="3380390" y="412137"/>
                  </a:cubicBezTo>
                  <a:lnTo>
                    <a:pt x="3445313" y="410496"/>
                  </a:lnTo>
                  <a:close/>
                </a:path>
              </a:pathLst>
            </a:custGeom>
            <a:solidFill>
              <a:srgbClr val="87CEFA"/>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pic>
          <p:nvPicPr>
            <p:cNvPr id="30" name="Graphic 29" descr="Brain with solid fill">
              <a:extLst>
                <a:ext uri="{FF2B5EF4-FFF2-40B4-BE49-F238E27FC236}">
                  <a16:creationId xmlns:a16="http://schemas.microsoft.com/office/drawing/2014/main" id="{7DCC7FC3-0519-313B-CE2C-6FEEE10C46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12852" y="2346659"/>
              <a:ext cx="574931" cy="574931"/>
            </a:xfrm>
            <a:prstGeom prst="rect">
              <a:avLst/>
            </a:prstGeom>
          </p:spPr>
        </p:pic>
        <p:pic>
          <p:nvPicPr>
            <p:cNvPr id="32" name="Graphic 31" descr="Bar chart with solid fill">
              <a:extLst>
                <a:ext uri="{FF2B5EF4-FFF2-40B4-BE49-F238E27FC236}">
                  <a16:creationId xmlns:a16="http://schemas.microsoft.com/office/drawing/2014/main" id="{5808CAB7-F1D8-39BE-89D1-2D9813F0F35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06996" y="600208"/>
              <a:ext cx="735431" cy="735431"/>
            </a:xfrm>
            <a:prstGeom prst="rect">
              <a:avLst/>
            </a:prstGeom>
          </p:spPr>
        </p:pic>
        <p:pic>
          <p:nvPicPr>
            <p:cNvPr id="34" name="Graphic 33" descr="Boardroom with solid fill">
              <a:extLst>
                <a:ext uri="{FF2B5EF4-FFF2-40B4-BE49-F238E27FC236}">
                  <a16:creationId xmlns:a16="http://schemas.microsoft.com/office/drawing/2014/main" id="{6C6FF4B0-C19E-3964-8ECA-E0A09432FA6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59240" y="3723992"/>
              <a:ext cx="729364" cy="729364"/>
            </a:xfrm>
            <a:prstGeom prst="rect">
              <a:avLst/>
            </a:prstGeom>
          </p:spPr>
        </p:pic>
        <p:pic>
          <p:nvPicPr>
            <p:cNvPr id="36" name="Graphic 35" descr="Computer with solid fill">
              <a:extLst>
                <a:ext uri="{FF2B5EF4-FFF2-40B4-BE49-F238E27FC236}">
                  <a16:creationId xmlns:a16="http://schemas.microsoft.com/office/drawing/2014/main" id="{DE64F8E7-7891-C276-8CA2-147E25B16BC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8542" y="4540939"/>
              <a:ext cx="595759" cy="595759"/>
            </a:xfrm>
            <a:prstGeom prst="rect">
              <a:avLst/>
            </a:prstGeom>
          </p:spPr>
        </p:pic>
        <p:pic>
          <p:nvPicPr>
            <p:cNvPr id="38" name="Graphic 37" descr="Chat bubble with solid fill">
              <a:extLst>
                <a:ext uri="{FF2B5EF4-FFF2-40B4-BE49-F238E27FC236}">
                  <a16:creationId xmlns:a16="http://schemas.microsoft.com/office/drawing/2014/main" id="{F9D240E8-16C8-D961-89BE-DA420C2D6BF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12449" y="76657"/>
              <a:ext cx="595759" cy="595759"/>
            </a:xfrm>
            <a:prstGeom prst="rect">
              <a:avLst/>
            </a:prstGeom>
          </p:spPr>
        </p:pic>
      </p:grpSp>
      <p:pic>
        <p:nvPicPr>
          <p:cNvPr id="14" name="Graphic 13" descr="Brain with solid fill">
            <a:extLst>
              <a:ext uri="{FF2B5EF4-FFF2-40B4-BE49-F238E27FC236}">
                <a16:creationId xmlns:a16="http://schemas.microsoft.com/office/drawing/2014/main" id="{F6C65496-0A8B-3EC6-CFB9-5F8783239F9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19483" y="1049359"/>
            <a:ext cx="3154964" cy="3154964"/>
          </a:xfrm>
          <a:prstGeom prst="rect">
            <a:avLst/>
          </a:prstGeom>
        </p:spPr>
      </p:pic>
      <p:sp>
        <p:nvSpPr>
          <p:cNvPr id="15" name="TextBox 14">
            <a:extLst>
              <a:ext uri="{FF2B5EF4-FFF2-40B4-BE49-F238E27FC236}">
                <a16:creationId xmlns:a16="http://schemas.microsoft.com/office/drawing/2014/main" id="{15B598F2-F31F-617E-BE72-6FFB2793FC25}"/>
              </a:ext>
            </a:extLst>
          </p:cNvPr>
          <p:cNvSpPr txBox="1"/>
          <p:nvPr/>
        </p:nvSpPr>
        <p:spPr>
          <a:xfrm>
            <a:off x="7238666" y="931548"/>
            <a:ext cx="4953334" cy="3385542"/>
          </a:xfrm>
          <a:prstGeom prst="rect">
            <a:avLst/>
          </a:prstGeom>
          <a:noFill/>
        </p:spPr>
        <p:txBody>
          <a:bodyPr wrap="square" rtlCol="0">
            <a:spAutoFit/>
          </a:bodyPr>
          <a:lstStyle/>
          <a:p>
            <a:r>
              <a:rPr lang="en-GB" sz="4000" dirty="0">
                <a:latin typeface="Bahnschrift Condensed" panose="020B0502040204020203" pitchFamily="34" charset="0"/>
              </a:rPr>
              <a:t>Work on BERT</a:t>
            </a:r>
          </a:p>
          <a:p>
            <a:r>
              <a:rPr lang="en-GB" sz="4000" dirty="0">
                <a:latin typeface="Bahnschrift Condensed" panose="020B0502040204020203" pitchFamily="34" charset="0"/>
              </a:rPr>
              <a:t>Freeze layer</a:t>
            </a:r>
          </a:p>
          <a:p>
            <a:r>
              <a:rPr lang="en-GB" sz="4000" dirty="0">
                <a:latin typeface="Bahnschrift Condensed" panose="020B0502040204020203" pitchFamily="34" charset="0"/>
              </a:rPr>
              <a:t>Dense layer</a:t>
            </a:r>
          </a:p>
          <a:p>
            <a:r>
              <a:rPr lang="en-GB" sz="4000" dirty="0">
                <a:latin typeface="Bahnschrift Condensed" panose="020B0502040204020203" pitchFamily="34" charset="0"/>
              </a:rPr>
              <a:t> </a:t>
            </a:r>
          </a:p>
          <a:p>
            <a:endParaRPr lang="en-GB" sz="5400" dirty="0">
              <a:latin typeface="Bahnschrift Condensed" panose="020B0502040204020203" pitchFamily="34" charset="0"/>
            </a:endParaRPr>
          </a:p>
        </p:txBody>
      </p:sp>
      <p:pic>
        <p:nvPicPr>
          <p:cNvPr id="12" name="Picture 4" descr="79,644 Hand Holding Phone Stock Photos, High-Res Pictures, and Images -  Getty Images">
            <a:extLst>
              <a:ext uri="{FF2B5EF4-FFF2-40B4-BE49-F238E27FC236}">
                <a16:creationId xmlns:a16="http://schemas.microsoft.com/office/drawing/2014/main" id="{64BEB3AC-D01A-3E1C-83AF-6A5B178E1D0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923" t="8930" r="42461" b="7516"/>
          <a:stretch/>
        </p:blipFill>
        <p:spPr bwMode="auto">
          <a:xfrm flipH="1">
            <a:off x="-4102461" y="996580"/>
            <a:ext cx="3447419" cy="65874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7FFD6DF-B0D8-6175-0926-E8A249E5F1C5}"/>
              </a:ext>
            </a:extLst>
          </p:cNvPr>
          <p:cNvSpPr txBox="1"/>
          <p:nvPr/>
        </p:nvSpPr>
        <p:spPr>
          <a:xfrm>
            <a:off x="-2945545" y="2025851"/>
            <a:ext cx="1660470" cy="1982248"/>
          </a:xfrm>
          <a:prstGeom prst="rect">
            <a:avLst/>
          </a:prstGeom>
          <a:noFill/>
        </p:spPr>
        <p:txBody>
          <a:bodyPr wrap="square" rtlCol="0">
            <a:spAutoFit/>
          </a:bodyPr>
          <a:lstStyle/>
          <a:p>
            <a:pPr algn="ctr"/>
            <a:r>
              <a:rPr lang="en-GB" sz="4800" dirty="0"/>
              <a:t>BERT</a:t>
            </a:r>
          </a:p>
          <a:p>
            <a:pPr algn="ctr"/>
            <a:endParaRPr lang="en-GB" sz="2800" dirty="0"/>
          </a:p>
          <a:p>
            <a:pPr algn="ctr"/>
            <a:r>
              <a:rPr lang="en-GB" sz="2800" dirty="0"/>
              <a:t>Prediction model</a:t>
            </a:r>
            <a:endParaRPr lang="en-GB" sz="1050" dirty="0"/>
          </a:p>
        </p:txBody>
      </p:sp>
      <p:pic>
        <p:nvPicPr>
          <p:cNvPr id="1026" name="Picture 2" descr="Bert | Spotify">
            <a:extLst>
              <a:ext uri="{FF2B5EF4-FFF2-40B4-BE49-F238E27FC236}">
                <a16:creationId xmlns:a16="http://schemas.microsoft.com/office/drawing/2014/main" id="{631FD5DA-E951-90A1-0003-699BB0E43EF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02997" y="4498928"/>
            <a:ext cx="2340534" cy="2340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050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3000" fill="hold"/>
                                        <p:tgtEl>
                                          <p:spTgt spid="1026"/>
                                        </p:tgtEl>
                                        <p:attrNameLst>
                                          <p:attrName>ppt_x</p:attrName>
                                        </p:attrNameLst>
                                      </p:cBhvr>
                                      <p:tavLst>
                                        <p:tav tm="0">
                                          <p:val>
                                            <p:strVal val="#ppt_x"/>
                                          </p:val>
                                        </p:tav>
                                        <p:tav tm="100000">
                                          <p:val>
                                            <p:strVal val="#ppt_x"/>
                                          </p:val>
                                        </p:tav>
                                      </p:tavLst>
                                    </p:anim>
                                    <p:anim calcmode="lin" valueType="num">
                                      <p:cBhvr additive="base">
                                        <p:cTn id="8" dur="30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nd holding smart phone with blank screen - IOsteopath">
            <a:extLst>
              <a:ext uri="{FF2B5EF4-FFF2-40B4-BE49-F238E27FC236}">
                <a16:creationId xmlns:a16="http://schemas.microsoft.com/office/drawing/2014/main" id="{0EF935A8-134D-41E0-B72D-33D3A7ABD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2166521" y="-149261"/>
            <a:ext cx="3313682" cy="43091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3,848,900+ Mobile Phone Stock Photos, Pictures &amp; Royalty-Free Images -  iStock | Smartphone, Cell phone icon, Cell phone in hand">
            <a:extLst>
              <a:ext uri="{FF2B5EF4-FFF2-40B4-BE49-F238E27FC236}">
                <a16:creationId xmlns:a16="http://schemas.microsoft.com/office/drawing/2014/main" id="{12347283-B846-4413-11EA-36172EB89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106719" y="-4127005"/>
            <a:ext cx="4267512" cy="45659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59,600+ Hand Holding Mobile Phone Stock Photos, Pictures ...">
            <a:extLst>
              <a:ext uri="{FF2B5EF4-FFF2-40B4-BE49-F238E27FC236}">
                <a16:creationId xmlns:a16="http://schemas.microsoft.com/office/drawing/2014/main" id="{C8F30BA3-BF46-AC22-E46C-3D41528B1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875" y="6901177"/>
            <a:ext cx="3688356" cy="36160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 Holding Phone Images - Free Download on Freepik">
            <a:extLst>
              <a:ext uri="{FF2B5EF4-FFF2-40B4-BE49-F238E27FC236}">
                <a16:creationId xmlns:a16="http://schemas.microsoft.com/office/drawing/2014/main" id="{5251070B-48BA-BBAE-C9ED-310C440604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2173" y="7634891"/>
            <a:ext cx="2798732" cy="39194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15,500+ Hand Holding Old Phone Stock Photos, Pictures &amp; Royalty-Free Images  - iStock | Hand holding old phone isolated">
            <a:extLst>
              <a:ext uri="{FF2B5EF4-FFF2-40B4-BE49-F238E27FC236}">
                <a16:creationId xmlns:a16="http://schemas.microsoft.com/office/drawing/2014/main" id="{D365A326-E6DC-8F58-0161-C0F67B77D9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6437530" y="-2643705"/>
            <a:ext cx="4106960" cy="273299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1,357,251 Mobile Phone Hand Images, Stock Photos, 3D objects, &amp; Vectors |  Shutterstock">
            <a:extLst>
              <a:ext uri="{FF2B5EF4-FFF2-40B4-BE49-F238E27FC236}">
                <a16:creationId xmlns:a16="http://schemas.microsoft.com/office/drawing/2014/main" id="{377DA846-7184-FB0F-FCC6-BF27999D125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7871"/>
          <a:stretch/>
        </p:blipFill>
        <p:spPr bwMode="auto">
          <a:xfrm rot="5400000">
            <a:off x="-3078248" y="-132123"/>
            <a:ext cx="2182816" cy="29676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79,644 Hand Holding Phone Stock Photos, High-Res Pictures, and Images -  Getty Images">
            <a:extLst>
              <a:ext uri="{FF2B5EF4-FFF2-40B4-BE49-F238E27FC236}">
                <a16:creationId xmlns:a16="http://schemas.microsoft.com/office/drawing/2014/main" id="{C2C37C58-F7BD-B008-53DE-AFD632425D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923" t="8930" r="42461" b="7516"/>
          <a:stretch/>
        </p:blipFill>
        <p:spPr bwMode="auto">
          <a:xfrm flipH="1">
            <a:off x="-1746553" y="2938524"/>
            <a:ext cx="1726374" cy="3247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3,399 02 Phone Stock Photos, High-Res Pictures, and Images - Getty Images">
            <a:extLst>
              <a:ext uri="{FF2B5EF4-FFF2-40B4-BE49-F238E27FC236}">
                <a16:creationId xmlns:a16="http://schemas.microsoft.com/office/drawing/2014/main" id="{562EABAC-FDEA-7E61-D729-31108A31D76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868" t="8504" r="29860" b="42192"/>
          <a:stretch/>
        </p:blipFill>
        <p:spPr bwMode="auto">
          <a:xfrm>
            <a:off x="5067301" y="3156836"/>
            <a:ext cx="7124700" cy="37011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15905C-792C-372D-F5D6-7C4F9F244BE1}"/>
              </a:ext>
            </a:extLst>
          </p:cNvPr>
          <p:cNvSpPr txBox="1"/>
          <p:nvPr/>
        </p:nvSpPr>
        <p:spPr>
          <a:xfrm>
            <a:off x="-1649436" y="1049359"/>
            <a:ext cx="1397800" cy="707886"/>
          </a:xfrm>
          <a:prstGeom prst="rect">
            <a:avLst/>
          </a:prstGeom>
          <a:noFill/>
        </p:spPr>
        <p:txBody>
          <a:bodyPr wrap="square" rtlCol="0">
            <a:spAutoFit/>
          </a:bodyPr>
          <a:lstStyle/>
          <a:p>
            <a:pPr algn="ctr"/>
            <a:r>
              <a:rPr lang="en-GB" sz="2000" dirty="0"/>
              <a:t>Question everything</a:t>
            </a:r>
            <a:endParaRPr lang="en-GB" sz="1400" dirty="0"/>
          </a:p>
        </p:txBody>
      </p:sp>
      <p:sp>
        <p:nvSpPr>
          <p:cNvPr id="4" name="TextBox 3">
            <a:extLst>
              <a:ext uri="{FF2B5EF4-FFF2-40B4-BE49-F238E27FC236}">
                <a16:creationId xmlns:a16="http://schemas.microsoft.com/office/drawing/2014/main" id="{1587652A-9F15-5451-8A10-7CFCF017BC5A}"/>
              </a:ext>
            </a:extLst>
          </p:cNvPr>
          <p:cNvSpPr txBox="1"/>
          <p:nvPr/>
        </p:nvSpPr>
        <p:spPr>
          <a:xfrm>
            <a:off x="3438201" y="-2270705"/>
            <a:ext cx="1383409" cy="1585049"/>
          </a:xfrm>
          <a:prstGeom prst="rect">
            <a:avLst/>
          </a:prstGeom>
          <a:noFill/>
        </p:spPr>
        <p:txBody>
          <a:bodyPr wrap="square" rtlCol="0">
            <a:spAutoFit/>
          </a:bodyPr>
          <a:lstStyle/>
          <a:p>
            <a:pPr algn="ctr"/>
            <a:r>
              <a:rPr lang="en-GB" sz="2400" dirty="0"/>
              <a:t>Be</a:t>
            </a:r>
          </a:p>
          <a:p>
            <a:pPr algn="ctr"/>
            <a:endParaRPr lang="en-GB" sz="100" dirty="0"/>
          </a:p>
          <a:p>
            <a:pPr algn="ctr"/>
            <a:r>
              <a:rPr lang="en-GB" sz="2400" dirty="0"/>
              <a:t>SMART</a:t>
            </a:r>
          </a:p>
          <a:p>
            <a:pPr algn="ctr"/>
            <a:r>
              <a:rPr lang="en-GB" sz="2400" dirty="0"/>
              <a:t>BRAVE</a:t>
            </a:r>
          </a:p>
          <a:p>
            <a:pPr algn="ctr"/>
            <a:r>
              <a:rPr lang="en-GB" sz="2400" dirty="0"/>
              <a:t>WISE</a:t>
            </a:r>
          </a:p>
        </p:txBody>
      </p:sp>
      <p:sp>
        <p:nvSpPr>
          <p:cNvPr id="5" name="TextBox 4">
            <a:extLst>
              <a:ext uri="{FF2B5EF4-FFF2-40B4-BE49-F238E27FC236}">
                <a16:creationId xmlns:a16="http://schemas.microsoft.com/office/drawing/2014/main" id="{713D6C03-8728-E3AC-540B-07FD0F66A65D}"/>
              </a:ext>
            </a:extLst>
          </p:cNvPr>
          <p:cNvSpPr txBox="1"/>
          <p:nvPr/>
        </p:nvSpPr>
        <p:spPr>
          <a:xfrm>
            <a:off x="6234559" y="8807284"/>
            <a:ext cx="1276135" cy="1015663"/>
          </a:xfrm>
          <a:prstGeom prst="rect">
            <a:avLst/>
          </a:prstGeom>
          <a:noFill/>
        </p:spPr>
        <p:txBody>
          <a:bodyPr wrap="square" rtlCol="0">
            <a:spAutoFit/>
          </a:bodyPr>
          <a:lstStyle/>
          <a:p>
            <a:pPr algn="ctr"/>
            <a:r>
              <a:rPr lang="en-GB" sz="2000" dirty="0"/>
              <a:t>THINK </a:t>
            </a:r>
          </a:p>
          <a:p>
            <a:pPr algn="ctr"/>
            <a:r>
              <a:rPr lang="en-GB" sz="2000" dirty="0"/>
              <a:t>FOR YOURSELF</a:t>
            </a:r>
            <a:endParaRPr lang="en-GB" sz="1400" dirty="0"/>
          </a:p>
        </p:txBody>
      </p:sp>
      <p:sp>
        <p:nvSpPr>
          <p:cNvPr id="6" name="TextBox 5">
            <a:extLst>
              <a:ext uri="{FF2B5EF4-FFF2-40B4-BE49-F238E27FC236}">
                <a16:creationId xmlns:a16="http://schemas.microsoft.com/office/drawing/2014/main" id="{07F5FE5C-6F44-72D5-D695-36342D97551F}"/>
              </a:ext>
            </a:extLst>
          </p:cNvPr>
          <p:cNvSpPr txBox="1"/>
          <p:nvPr/>
        </p:nvSpPr>
        <p:spPr>
          <a:xfrm>
            <a:off x="12909717" y="2229093"/>
            <a:ext cx="1276135" cy="1384995"/>
          </a:xfrm>
          <a:prstGeom prst="rect">
            <a:avLst/>
          </a:prstGeom>
          <a:noFill/>
        </p:spPr>
        <p:txBody>
          <a:bodyPr wrap="square" rtlCol="0">
            <a:spAutoFit/>
          </a:bodyPr>
          <a:lstStyle/>
          <a:p>
            <a:pPr algn="ctr"/>
            <a:r>
              <a:rPr lang="en-GB" sz="3200" dirty="0"/>
              <a:t>Speak </a:t>
            </a:r>
          </a:p>
          <a:p>
            <a:pPr algn="ctr"/>
            <a:r>
              <a:rPr lang="en-GB" sz="3200" dirty="0"/>
              <a:t>out</a:t>
            </a:r>
          </a:p>
          <a:p>
            <a:pPr algn="ctr"/>
            <a:endParaRPr lang="en-GB" sz="2000" dirty="0"/>
          </a:p>
        </p:txBody>
      </p:sp>
      <p:sp>
        <p:nvSpPr>
          <p:cNvPr id="7" name="TextBox 6">
            <a:extLst>
              <a:ext uri="{FF2B5EF4-FFF2-40B4-BE49-F238E27FC236}">
                <a16:creationId xmlns:a16="http://schemas.microsoft.com/office/drawing/2014/main" id="{D39C1716-590C-D624-9FB0-44F1D8B73077}"/>
              </a:ext>
            </a:extLst>
          </p:cNvPr>
          <p:cNvSpPr txBox="1"/>
          <p:nvPr/>
        </p:nvSpPr>
        <p:spPr>
          <a:xfrm>
            <a:off x="7964262" y="-1571505"/>
            <a:ext cx="1276135" cy="1138773"/>
          </a:xfrm>
          <a:prstGeom prst="rect">
            <a:avLst/>
          </a:prstGeom>
          <a:noFill/>
        </p:spPr>
        <p:txBody>
          <a:bodyPr wrap="square" rtlCol="0">
            <a:spAutoFit/>
          </a:bodyPr>
          <a:lstStyle/>
          <a:p>
            <a:pPr algn="ctr"/>
            <a:r>
              <a:rPr lang="en-GB" sz="2400" dirty="0"/>
              <a:t>Rise </a:t>
            </a:r>
          </a:p>
          <a:p>
            <a:pPr algn="ctr"/>
            <a:r>
              <a:rPr lang="en-GB" sz="2400" dirty="0"/>
              <a:t>UP</a:t>
            </a:r>
          </a:p>
          <a:p>
            <a:pPr algn="ctr"/>
            <a:endParaRPr lang="en-GB" sz="2000" dirty="0"/>
          </a:p>
        </p:txBody>
      </p:sp>
      <p:sp>
        <p:nvSpPr>
          <p:cNvPr id="8" name="TextBox 7">
            <a:extLst>
              <a:ext uri="{FF2B5EF4-FFF2-40B4-BE49-F238E27FC236}">
                <a16:creationId xmlns:a16="http://schemas.microsoft.com/office/drawing/2014/main" id="{AA1A372E-EBDD-051E-C94F-1B640C480BA8}"/>
              </a:ext>
            </a:extLst>
          </p:cNvPr>
          <p:cNvSpPr txBox="1"/>
          <p:nvPr/>
        </p:nvSpPr>
        <p:spPr>
          <a:xfrm>
            <a:off x="1849408" y="8211825"/>
            <a:ext cx="1435189" cy="707886"/>
          </a:xfrm>
          <a:prstGeom prst="rect">
            <a:avLst/>
          </a:prstGeom>
          <a:noFill/>
        </p:spPr>
        <p:txBody>
          <a:bodyPr wrap="square" rtlCol="0">
            <a:spAutoFit/>
          </a:bodyPr>
          <a:lstStyle/>
          <a:p>
            <a:pPr algn="ctr"/>
            <a:r>
              <a:rPr lang="en-GB" sz="2000" dirty="0"/>
              <a:t>Leave a LEGACY</a:t>
            </a:r>
          </a:p>
        </p:txBody>
      </p:sp>
      <p:sp>
        <p:nvSpPr>
          <p:cNvPr id="9" name="TextBox 8">
            <a:extLst>
              <a:ext uri="{FF2B5EF4-FFF2-40B4-BE49-F238E27FC236}">
                <a16:creationId xmlns:a16="http://schemas.microsoft.com/office/drawing/2014/main" id="{F801779B-87F2-62B8-0103-767703DD3B47}"/>
              </a:ext>
            </a:extLst>
          </p:cNvPr>
          <p:cNvSpPr txBox="1"/>
          <p:nvPr/>
        </p:nvSpPr>
        <p:spPr>
          <a:xfrm>
            <a:off x="-1394881" y="3659370"/>
            <a:ext cx="1276135" cy="923330"/>
          </a:xfrm>
          <a:prstGeom prst="rect">
            <a:avLst/>
          </a:prstGeom>
          <a:noFill/>
        </p:spPr>
        <p:txBody>
          <a:bodyPr wrap="square" rtlCol="0">
            <a:spAutoFit/>
          </a:bodyPr>
          <a:lstStyle/>
          <a:p>
            <a:pPr algn="ctr"/>
            <a:r>
              <a:rPr lang="en-GB" dirty="0"/>
              <a:t>Read </a:t>
            </a:r>
          </a:p>
          <a:p>
            <a:pPr algn="ctr"/>
            <a:r>
              <a:rPr lang="en-GB" dirty="0"/>
              <a:t>and Research</a:t>
            </a:r>
            <a:endParaRPr lang="en-GB" sz="1200" dirty="0"/>
          </a:p>
        </p:txBody>
      </p:sp>
      <p:sp>
        <p:nvSpPr>
          <p:cNvPr id="10" name="TextBox 9">
            <a:extLst>
              <a:ext uri="{FF2B5EF4-FFF2-40B4-BE49-F238E27FC236}">
                <a16:creationId xmlns:a16="http://schemas.microsoft.com/office/drawing/2014/main" id="{F21F0510-A6D8-23C6-258C-A50D62164811}"/>
              </a:ext>
            </a:extLst>
          </p:cNvPr>
          <p:cNvSpPr txBox="1"/>
          <p:nvPr/>
        </p:nvSpPr>
        <p:spPr>
          <a:xfrm>
            <a:off x="12909717" y="5007418"/>
            <a:ext cx="1946867" cy="1384995"/>
          </a:xfrm>
          <a:prstGeom prst="rect">
            <a:avLst/>
          </a:prstGeom>
          <a:noFill/>
        </p:spPr>
        <p:txBody>
          <a:bodyPr wrap="square" rtlCol="0">
            <a:spAutoFit/>
          </a:bodyPr>
          <a:lstStyle/>
          <a:p>
            <a:pPr algn="ctr"/>
            <a:r>
              <a:rPr lang="en-GB" sz="3200" dirty="0"/>
              <a:t>Seek the TRUTH</a:t>
            </a:r>
          </a:p>
          <a:p>
            <a:pPr algn="ctr"/>
            <a:endParaRPr lang="en-GB" sz="2000" dirty="0"/>
          </a:p>
        </p:txBody>
      </p:sp>
      <p:sp>
        <p:nvSpPr>
          <p:cNvPr id="25" name="TextBox 24">
            <a:extLst>
              <a:ext uri="{FF2B5EF4-FFF2-40B4-BE49-F238E27FC236}">
                <a16:creationId xmlns:a16="http://schemas.microsoft.com/office/drawing/2014/main" id="{5D7495FE-A544-99F3-7589-0FA8A1F9C1B4}"/>
              </a:ext>
            </a:extLst>
          </p:cNvPr>
          <p:cNvSpPr txBox="1"/>
          <p:nvPr/>
        </p:nvSpPr>
        <p:spPr>
          <a:xfrm>
            <a:off x="7734300" y="4407573"/>
            <a:ext cx="3313682" cy="1107996"/>
          </a:xfrm>
          <a:prstGeom prst="rect">
            <a:avLst/>
          </a:prstGeom>
          <a:noFill/>
        </p:spPr>
        <p:txBody>
          <a:bodyPr wrap="square" rtlCol="0">
            <a:spAutoFit/>
          </a:bodyPr>
          <a:lstStyle/>
          <a:p>
            <a:pPr algn="ctr"/>
            <a:r>
              <a:rPr lang="en-GB" sz="6600" dirty="0">
                <a:solidFill>
                  <a:schemeClr val="bg2">
                    <a:lumMod val="25000"/>
                  </a:schemeClr>
                </a:solidFill>
                <a:latin typeface="Bahnschrift Condensed" panose="020B0502040204020203" pitchFamily="34" charset="0"/>
              </a:rPr>
              <a:t>Next Step</a:t>
            </a:r>
          </a:p>
        </p:txBody>
      </p:sp>
      <p:sp>
        <p:nvSpPr>
          <p:cNvPr id="26" name="TextBox 25">
            <a:extLst>
              <a:ext uri="{FF2B5EF4-FFF2-40B4-BE49-F238E27FC236}">
                <a16:creationId xmlns:a16="http://schemas.microsoft.com/office/drawing/2014/main" id="{B77D5409-9F92-403D-16CB-71AA9CE36B43}"/>
              </a:ext>
            </a:extLst>
          </p:cNvPr>
          <p:cNvSpPr txBox="1"/>
          <p:nvPr/>
        </p:nvSpPr>
        <p:spPr>
          <a:xfrm>
            <a:off x="-1649436" y="3372740"/>
            <a:ext cx="1807276" cy="1477328"/>
          </a:xfrm>
          <a:prstGeom prst="rect">
            <a:avLst/>
          </a:prstGeom>
          <a:noFill/>
        </p:spPr>
        <p:txBody>
          <a:bodyPr wrap="square" rtlCol="0">
            <a:spAutoFit/>
          </a:bodyPr>
          <a:lstStyle/>
          <a:p>
            <a:pPr algn="ctr"/>
            <a:r>
              <a:rPr lang="en-GB" sz="3600" dirty="0"/>
              <a:t>BERT</a:t>
            </a:r>
          </a:p>
          <a:p>
            <a:pPr algn="ctr"/>
            <a:endParaRPr lang="en-GB" dirty="0"/>
          </a:p>
          <a:p>
            <a:pPr algn="ctr"/>
            <a:r>
              <a:rPr lang="en-GB" dirty="0"/>
              <a:t>Prediction </a:t>
            </a:r>
          </a:p>
          <a:p>
            <a:pPr algn="ctr"/>
            <a:r>
              <a:rPr lang="en-GB" dirty="0"/>
              <a:t>model</a:t>
            </a:r>
            <a:endParaRPr lang="en-GB" sz="800" dirty="0"/>
          </a:p>
        </p:txBody>
      </p:sp>
      <p:grpSp>
        <p:nvGrpSpPr>
          <p:cNvPr id="3" name="Group 2">
            <a:extLst>
              <a:ext uri="{FF2B5EF4-FFF2-40B4-BE49-F238E27FC236}">
                <a16:creationId xmlns:a16="http://schemas.microsoft.com/office/drawing/2014/main" id="{D314CEDF-EAAF-F726-02B9-BCDC13B6FDAD}"/>
              </a:ext>
            </a:extLst>
          </p:cNvPr>
          <p:cNvGrpSpPr/>
          <p:nvPr/>
        </p:nvGrpSpPr>
        <p:grpSpPr>
          <a:xfrm rot="2583393">
            <a:off x="-2602859" y="-196240"/>
            <a:ext cx="5324394" cy="5565651"/>
            <a:chOff x="-2602859" y="-196240"/>
            <a:chExt cx="5324394" cy="5565651"/>
          </a:xfrm>
        </p:grpSpPr>
        <p:sp>
          <p:nvSpPr>
            <p:cNvPr id="24" name="Freeform: Shape 23">
              <a:extLst>
                <a:ext uri="{FF2B5EF4-FFF2-40B4-BE49-F238E27FC236}">
                  <a16:creationId xmlns:a16="http://schemas.microsoft.com/office/drawing/2014/main" id="{DF0B0658-F4D2-8852-612B-3B869A33FF58}"/>
                </a:ext>
              </a:extLst>
            </p:cNvPr>
            <p:cNvSpPr/>
            <p:nvPr/>
          </p:nvSpPr>
          <p:spPr>
            <a:xfrm>
              <a:off x="-2602859" y="-196240"/>
              <a:ext cx="5324394" cy="5565651"/>
            </a:xfrm>
            <a:custGeom>
              <a:avLst/>
              <a:gdLst>
                <a:gd name="connsiteX0" fmla="*/ 3630400 w 6991430"/>
                <a:gd name="connsiteY0" fmla="*/ 951991 h 6958164"/>
                <a:gd name="connsiteX1" fmla="*/ 3630400 w 6991430"/>
                <a:gd name="connsiteY1" fmla="*/ 1466850 h 6958164"/>
                <a:gd name="connsiteX2" fmla="*/ 3445313 w 6991430"/>
                <a:gd name="connsiteY2" fmla="*/ 1466850 h 6958164"/>
                <a:gd name="connsiteX3" fmla="*/ 3445313 w 6991430"/>
                <a:gd name="connsiteY3" fmla="*/ 952829 h 6958164"/>
                <a:gd name="connsiteX4" fmla="*/ 3280201 w 6991430"/>
                <a:gd name="connsiteY4" fmla="*/ 961166 h 6958164"/>
                <a:gd name="connsiteX5" fmla="*/ 1832308 w 6991430"/>
                <a:gd name="connsiteY5" fmla="*/ 1613007 h 6958164"/>
                <a:gd name="connsiteX6" fmla="*/ 1803756 w 6991430"/>
                <a:gd name="connsiteY6" fmla="*/ 1641731 h 6958164"/>
                <a:gd name="connsiteX7" fmla="*/ 2067576 w 6991430"/>
                <a:gd name="connsiteY7" fmla="*/ 1903558 h 6958164"/>
                <a:gd name="connsiteX8" fmla="*/ 1937197 w 6991430"/>
                <a:gd name="connsiteY8" fmla="*/ 2034931 h 6958164"/>
                <a:gd name="connsiteX9" fmla="*/ 1673269 w 6991430"/>
                <a:gd name="connsiteY9" fmla="*/ 1772998 h 6958164"/>
                <a:gd name="connsiteX10" fmla="*/ 1672507 w 6991430"/>
                <a:gd name="connsiteY10" fmla="*/ 1773764 h 6958164"/>
                <a:gd name="connsiteX11" fmla="*/ 1029304 w 6991430"/>
                <a:gd name="connsiteY11" fmla="*/ 3226398 h 6958164"/>
                <a:gd name="connsiteX12" fmla="*/ 1022239 w 6991430"/>
                <a:gd name="connsiteY12" fmla="*/ 3375611 h 6958164"/>
                <a:gd name="connsiteX13" fmla="*/ 1466850 w 6991430"/>
                <a:gd name="connsiteY13" fmla="*/ 3375611 h 6958164"/>
                <a:gd name="connsiteX14" fmla="*/ 1466850 w 6991430"/>
                <a:gd name="connsiteY14" fmla="*/ 3560699 h 6958164"/>
                <a:gd name="connsiteX15" fmla="*/ 1022530 w 6991430"/>
                <a:gd name="connsiteY15" fmla="*/ 3560699 h 6958164"/>
                <a:gd name="connsiteX16" fmla="*/ 1030867 w 6991430"/>
                <a:gd name="connsiteY16" fmla="*/ 3725811 h 6958164"/>
                <a:gd name="connsiteX17" fmla="*/ 1682709 w 6991430"/>
                <a:gd name="connsiteY17" fmla="*/ 5173704 h 6958164"/>
                <a:gd name="connsiteX18" fmla="*/ 1714599 w 6991430"/>
                <a:gd name="connsiteY18" fmla="*/ 5205404 h 6958164"/>
                <a:gd name="connsiteX19" fmla="*/ 2020334 w 6991430"/>
                <a:gd name="connsiteY19" fmla="*/ 4956437 h 6958164"/>
                <a:gd name="connsiteX20" fmla="*/ 2137207 w 6991430"/>
                <a:gd name="connsiteY20" fmla="*/ 5099958 h 6958164"/>
                <a:gd name="connsiteX21" fmla="*/ 1846903 w 6991430"/>
                <a:gd name="connsiteY21" fmla="*/ 5336359 h 6958164"/>
                <a:gd name="connsiteX22" fmla="*/ 2018000 w 6991430"/>
                <a:gd name="connsiteY22" fmla="*/ 5478415 h 6958164"/>
                <a:gd name="connsiteX23" fmla="*/ 3325987 w 6991430"/>
                <a:gd name="connsiteY23" fmla="*/ 5979375 h 6958164"/>
                <a:gd name="connsiteX24" fmla="*/ 3445312 w 6991430"/>
                <a:gd name="connsiteY24" fmla="*/ 5984320 h 6958164"/>
                <a:gd name="connsiteX25" fmla="*/ 3445312 w 6991430"/>
                <a:gd name="connsiteY25" fmla="*/ 5491314 h 6958164"/>
                <a:gd name="connsiteX26" fmla="*/ 3630400 w 6991430"/>
                <a:gd name="connsiteY26" fmla="*/ 5491314 h 6958164"/>
                <a:gd name="connsiteX27" fmla="*/ 3630400 w 6991430"/>
                <a:gd name="connsiteY27" fmla="*/ 5983773 h 6958164"/>
                <a:gd name="connsiteX28" fmla="*/ 3779613 w 6991430"/>
                <a:gd name="connsiteY28" fmla="*/ 5976709 h 6958164"/>
                <a:gd name="connsiteX29" fmla="*/ 5314413 w 6991430"/>
                <a:gd name="connsiteY29" fmla="*/ 5255401 h 6958164"/>
                <a:gd name="connsiteX30" fmla="*/ 5326021 w 6991430"/>
                <a:gd name="connsiteY30" fmla="*/ 5242852 h 6958164"/>
                <a:gd name="connsiteX31" fmla="*/ 4972374 w 6991430"/>
                <a:gd name="connsiteY31" fmla="*/ 4891878 h 6958164"/>
                <a:gd name="connsiteX32" fmla="*/ 5102754 w 6991430"/>
                <a:gd name="connsiteY32" fmla="*/ 4760505 h 6958164"/>
                <a:gd name="connsiteX33" fmla="*/ 5451780 w 6991430"/>
                <a:gd name="connsiteY33" fmla="*/ 5106894 h 6958164"/>
                <a:gd name="connsiteX34" fmla="*/ 5458736 w 6991430"/>
                <a:gd name="connsiteY34" fmla="*/ 5099375 h 6958164"/>
                <a:gd name="connsiteX35" fmla="*/ 6044846 w 6991430"/>
                <a:gd name="connsiteY35" fmla="*/ 3725811 h 6958164"/>
                <a:gd name="connsiteX36" fmla="*/ 6053183 w 6991430"/>
                <a:gd name="connsiteY36" fmla="*/ 3560699 h 6958164"/>
                <a:gd name="connsiteX37" fmla="*/ 5524580 w 6991430"/>
                <a:gd name="connsiteY37" fmla="*/ 3560699 h 6958164"/>
                <a:gd name="connsiteX38" fmla="*/ 5524580 w 6991430"/>
                <a:gd name="connsiteY38" fmla="*/ 3375611 h 6958164"/>
                <a:gd name="connsiteX39" fmla="*/ 6053183 w 6991430"/>
                <a:gd name="connsiteY39" fmla="*/ 3375611 h 6958164"/>
                <a:gd name="connsiteX40" fmla="*/ 6044846 w 6991430"/>
                <a:gd name="connsiteY40" fmla="*/ 3210499 h 6958164"/>
                <a:gd name="connsiteX41" fmla="*/ 5393004 w 6991430"/>
                <a:gd name="connsiteY41" fmla="*/ 1762607 h 6958164"/>
                <a:gd name="connsiteX42" fmla="*/ 5351176 w 6991430"/>
                <a:gd name="connsiteY42" fmla="*/ 1721028 h 6958164"/>
                <a:gd name="connsiteX43" fmla="*/ 5006475 w 6991430"/>
                <a:gd name="connsiteY43" fmla="*/ 2001726 h 6958164"/>
                <a:gd name="connsiteX44" fmla="*/ 4889602 w 6991430"/>
                <a:gd name="connsiteY44" fmla="*/ 1858205 h 6958164"/>
                <a:gd name="connsiteX45" fmla="*/ 5217882 w 6991430"/>
                <a:gd name="connsiteY45" fmla="*/ 1590879 h 6958164"/>
                <a:gd name="connsiteX46" fmla="*/ 5057712 w 6991430"/>
                <a:gd name="connsiteY46" fmla="*/ 1457896 h 6958164"/>
                <a:gd name="connsiteX47" fmla="*/ 3749726 w 6991430"/>
                <a:gd name="connsiteY47" fmla="*/ 956936 h 6958164"/>
                <a:gd name="connsiteX48" fmla="*/ 3445313 w 6991430"/>
                <a:gd name="connsiteY48" fmla="*/ 0 h 6958164"/>
                <a:gd name="connsiteX49" fmla="*/ 3630400 w 6991430"/>
                <a:gd name="connsiteY49" fmla="*/ 0 h 6958164"/>
                <a:gd name="connsiteX50" fmla="*/ 3630400 w 6991430"/>
                <a:gd name="connsiteY50" fmla="*/ 412119 h 6958164"/>
                <a:gd name="connsiteX51" fmla="*/ 3803605 w 6991430"/>
                <a:gd name="connsiteY51" fmla="*/ 419535 h 6958164"/>
                <a:gd name="connsiteX52" fmla="*/ 5434277 w 6991430"/>
                <a:gd name="connsiteY52" fmla="*/ 1066500 h 6958164"/>
                <a:gd name="connsiteX53" fmla="*/ 5641131 w 6991430"/>
                <a:gd name="connsiteY53" fmla="*/ 1246217 h 6958164"/>
                <a:gd name="connsiteX54" fmla="*/ 6027029 w 6991430"/>
                <a:gd name="connsiteY54" fmla="*/ 931971 h 6958164"/>
                <a:gd name="connsiteX55" fmla="*/ 6143902 w 6991430"/>
                <a:gd name="connsiteY55" fmla="*/ 1075492 h 6958164"/>
                <a:gd name="connsiteX56" fmla="*/ 5770211 w 6991430"/>
                <a:gd name="connsiteY56" fmla="*/ 1379798 h 6958164"/>
                <a:gd name="connsiteX57" fmla="*/ 5845645 w 6991430"/>
                <a:gd name="connsiteY57" fmla="*/ 1458683 h 6958164"/>
                <a:gd name="connsiteX58" fmla="*/ 6593874 w 6991430"/>
                <a:gd name="connsiteY58" fmla="*/ 3310688 h 6958164"/>
                <a:gd name="connsiteX59" fmla="*/ 6595516 w 6991430"/>
                <a:gd name="connsiteY59" fmla="*/ 3375611 h 6958164"/>
                <a:gd name="connsiteX60" fmla="*/ 6991430 w 6991430"/>
                <a:gd name="connsiteY60" fmla="*/ 3375611 h 6958164"/>
                <a:gd name="connsiteX61" fmla="*/ 6991430 w 6991430"/>
                <a:gd name="connsiteY61" fmla="*/ 3560699 h 6958164"/>
                <a:gd name="connsiteX62" fmla="*/ 6595516 w 6991430"/>
                <a:gd name="connsiteY62" fmla="*/ 3560699 h 6958164"/>
                <a:gd name="connsiteX63" fmla="*/ 6593874 w 6991430"/>
                <a:gd name="connsiteY63" fmla="*/ 3625622 h 6958164"/>
                <a:gd name="connsiteX64" fmla="*/ 5886078 w 6991430"/>
                <a:gd name="connsiteY64" fmla="*/ 5430273 h 6958164"/>
                <a:gd name="connsiteX65" fmla="*/ 5834444 w 6991430"/>
                <a:gd name="connsiteY65" fmla="*/ 5486666 h 6958164"/>
                <a:gd name="connsiteX66" fmla="*/ 6143900 w 6991430"/>
                <a:gd name="connsiteY66" fmla="*/ 5793783 h 6958164"/>
                <a:gd name="connsiteX67" fmla="*/ 6013521 w 6991430"/>
                <a:gd name="connsiteY67" fmla="*/ 5925155 h 6958164"/>
                <a:gd name="connsiteX68" fmla="*/ 5709353 w 6991430"/>
                <a:gd name="connsiteY68" fmla="*/ 5623287 h 6958164"/>
                <a:gd name="connsiteX69" fmla="*/ 5699980 w 6991430"/>
                <a:gd name="connsiteY69" fmla="*/ 5633523 h 6958164"/>
                <a:gd name="connsiteX70" fmla="*/ 3690433 w 6991430"/>
                <a:gd name="connsiteY70" fmla="*/ 6524418 h 6958164"/>
                <a:gd name="connsiteX71" fmla="*/ 3630400 w 6991430"/>
                <a:gd name="connsiteY71" fmla="*/ 6525888 h 6958164"/>
                <a:gd name="connsiteX72" fmla="*/ 3630400 w 6991430"/>
                <a:gd name="connsiteY72" fmla="*/ 6958164 h 6958164"/>
                <a:gd name="connsiteX73" fmla="*/ 3445312 w 6991430"/>
                <a:gd name="connsiteY73" fmla="*/ 6958164 h 6958164"/>
                <a:gd name="connsiteX74" fmla="*/ 3445312 w 6991430"/>
                <a:gd name="connsiteY74" fmla="*/ 6523773 h 6958164"/>
                <a:gd name="connsiteX75" fmla="*/ 3244295 w 6991430"/>
                <a:gd name="connsiteY75" fmla="*/ 6514256 h 6958164"/>
                <a:gd name="connsiteX76" fmla="*/ 1480382 w 6991430"/>
                <a:gd name="connsiteY76" fmla="*/ 5733223 h 6958164"/>
                <a:gd name="connsiteX77" fmla="*/ 1425971 w 6991430"/>
                <a:gd name="connsiteY77" fmla="*/ 5679135 h 6958164"/>
                <a:gd name="connsiteX78" fmla="*/ 999780 w 6991430"/>
                <a:gd name="connsiteY78" fmla="*/ 6026192 h 6958164"/>
                <a:gd name="connsiteX79" fmla="*/ 882907 w 6991430"/>
                <a:gd name="connsiteY79" fmla="*/ 5882670 h 6958164"/>
                <a:gd name="connsiteX80" fmla="*/ 1293977 w 6991430"/>
                <a:gd name="connsiteY80" fmla="*/ 5547926 h 6958164"/>
                <a:gd name="connsiteX81" fmla="*/ 1285177 w 6991430"/>
                <a:gd name="connsiteY81" fmla="*/ 5539178 h 6958164"/>
                <a:gd name="connsiteX82" fmla="*/ 493654 w 6991430"/>
                <a:gd name="connsiteY82" fmla="*/ 3781022 h 6958164"/>
                <a:gd name="connsiteX83" fmla="*/ 482529 w 6991430"/>
                <a:gd name="connsiteY83" fmla="*/ 3560699 h 6958164"/>
                <a:gd name="connsiteX84" fmla="*/ 0 w 6991430"/>
                <a:gd name="connsiteY84" fmla="*/ 3560699 h 6958164"/>
                <a:gd name="connsiteX85" fmla="*/ 0 w 6991430"/>
                <a:gd name="connsiteY85" fmla="*/ 3375611 h 6958164"/>
                <a:gd name="connsiteX86" fmla="*/ 481819 w 6991430"/>
                <a:gd name="connsiteY86" fmla="*/ 3375611 h 6958164"/>
                <a:gd name="connsiteX87" fmla="*/ 489236 w 6991430"/>
                <a:gd name="connsiteY87" fmla="*/ 3202406 h 6958164"/>
                <a:gd name="connsiteX88" fmla="*/ 1136201 w 6991430"/>
                <a:gd name="connsiteY88" fmla="*/ 1571735 h 6958164"/>
                <a:gd name="connsiteX89" fmla="*/ 1290974 w 6991430"/>
                <a:gd name="connsiteY89" fmla="*/ 1393592 h 6958164"/>
                <a:gd name="connsiteX90" fmla="*/ 896050 w 6991430"/>
                <a:gd name="connsiteY90" fmla="*/ 1001653 h 6958164"/>
                <a:gd name="connsiteX91" fmla="*/ 1026430 w 6991430"/>
                <a:gd name="connsiteY91" fmla="*/ 870280 h 6958164"/>
                <a:gd name="connsiteX92" fmla="*/ 1421607 w 6991430"/>
                <a:gd name="connsiteY92" fmla="*/ 1262471 h 6958164"/>
                <a:gd name="connsiteX93" fmla="*/ 1528383 w 6991430"/>
                <a:gd name="connsiteY93" fmla="*/ 1160367 h 6958164"/>
                <a:gd name="connsiteX94" fmla="*/ 3380390 w 6991430"/>
                <a:gd name="connsiteY94" fmla="*/ 412137 h 6958164"/>
                <a:gd name="connsiteX95" fmla="*/ 3445313 w 6991430"/>
                <a:gd name="connsiteY95" fmla="*/ 410496 h 695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6991430" h="6958164">
                  <a:moveTo>
                    <a:pt x="3630400" y="951991"/>
                  </a:moveTo>
                  <a:lnTo>
                    <a:pt x="3630400" y="1466850"/>
                  </a:lnTo>
                  <a:lnTo>
                    <a:pt x="3445313" y="1466850"/>
                  </a:lnTo>
                  <a:lnTo>
                    <a:pt x="3445313" y="952829"/>
                  </a:lnTo>
                  <a:lnTo>
                    <a:pt x="3280201" y="961166"/>
                  </a:lnTo>
                  <a:cubicBezTo>
                    <a:pt x="2724259" y="1017625"/>
                    <a:pt x="2221739" y="1254794"/>
                    <a:pt x="1832308" y="1613007"/>
                  </a:cubicBezTo>
                  <a:lnTo>
                    <a:pt x="1803756" y="1641731"/>
                  </a:lnTo>
                  <a:lnTo>
                    <a:pt x="2067576" y="1903558"/>
                  </a:lnTo>
                  <a:lnTo>
                    <a:pt x="1937197" y="2034931"/>
                  </a:lnTo>
                  <a:lnTo>
                    <a:pt x="1673269" y="1772998"/>
                  </a:lnTo>
                  <a:lnTo>
                    <a:pt x="1672507" y="1773764"/>
                  </a:lnTo>
                  <a:cubicBezTo>
                    <a:pt x="1316605" y="2165344"/>
                    <a:pt x="1082315" y="2669444"/>
                    <a:pt x="1029304" y="3226398"/>
                  </a:cubicBezTo>
                  <a:lnTo>
                    <a:pt x="1022239" y="3375611"/>
                  </a:lnTo>
                  <a:lnTo>
                    <a:pt x="1466850" y="3375611"/>
                  </a:lnTo>
                  <a:lnTo>
                    <a:pt x="1466850" y="3560699"/>
                  </a:lnTo>
                  <a:lnTo>
                    <a:pt x="1022530" y="3560699"/>
                  </a:lnTo>
                  <a:lnTo>
                    <a:pt x="1030867" y="3725811"/>
                  </a:lnTo>
                  <a:cubicBezTo>
                    <a:pt x="1087326" y="4281753"/>
                    <a:pt x="1324495" y="4784273"/>
                    <a:pt x="1682709" y="5173704"/>
                  </a:cubicBezTo>
                  <a:lnTo>
                    <a:pt x="1714599" y="5205404"/>
                  </a:lnTo>
                  <a:lnTo>
                    <a:pt x="2020334" y="4956437"/>
                  </a:lnTo>
                  <a:lnTo>
                    <a:pt x="2137207" y="5099958"/>
                  </a:lnTo>
                  <a:lnTo>
                    <a:pt x="1846903" y="5336359"/>
                  </a:lnTo>
                  <a:lnTo>
                    <a:pt x="2018000" y="5478415"/>
                  </a:lnTo>
                  <a:cubicBezTo>
                    <a:pt x="2387697" y="5758361"/>
                    <a:pt x="2837017" y="5938671"/>
                    <a:pt x="3325987" y="5979375"/>
                  </a:cubicBezTo>
                  <a:lnTo>
                    <a:pt x="3445312" y="5984320"/>
                  </a:lnTo>
                  <a:lnTo>
                    <a:pt x="3445312" y="5491314"/>
                  </a:lnTo>
                  <a:lnTo>
                    <a:pt x="3630400" y="5491314"/>
                  </a:lnTo>
                  <a:lnTo>
                    <a:pt x="3630400" y="5983773"/>
                  </a:lnTo>
                  <a:lnTo>
                    <a:pt x="3779613" y="5976709"/>
                  </a:lnTo>
                  <a:cubicBezTo>
                    <a:pt x="4376350" y="5919911"/>
                    <a:pt x="4912412" y="5655013"/>
                    <a:pt x="5314413" y="5255401"/>
                  </a:cubicBezTo>
                  <a:lnTo>
                    <a:pt x="5326021" y="5242852"/>
                  </a:lnTo>
                  <a:lnTo>
                    <a:pt x="4972374" y="4891878"/>
                  </a:lnTo>
                  <a:lnTo>
                    <a:pt x="5102754" y="4760505"/>
                  </a:lnTo>
                  <a:lnTo>
                    <a:pt x="5451780" y="5106894"/>
                  </a:lnTo>
                  <a:lnTo>
                    <a:pt x="5458736" y="5099375"/>
                  </a:lnTo>
                  <a:cubicBezTo>
                    <a:pt x="5780158" y="4721249"/>
                    <a:pt x="5991915" y="4247007"/>
                    <a:pt x="6044846" y="3725811"/>
                  </a:cubicBezTo>
                  <a:lnTo>
                    <a:pt x="6053183" y="3560699"/>
                  </a:lnTo>
                  <a:lnTo>
                    <a:pt x="5524580" y="3560699"/>
                  </a:lnTo>
                  <a:lnTo>
                    <a:pt x="5524580" y="3375611"/>
                  </a:lnTo>
                  <a:lnTo>
                    <a:pt x="6053183" y="3375611"/>
                  </a:lnTo>
                  <a:lnTo>
                    <a:pt x="6044846" y="3210499"/>
                  </a:lnTo>
                  <a:cubicBezTo>
                    <a:pt x="5988387" y="2654557"/>
                    <a:pt x="5751218" y="2152038"/>
                    <a:pt x="5393004" y="1762607"/>
                  </a:cubicBezTo>
                  <a:lnTo>
                    <a:pt x="5351176" y="1721028"/>
                  </a:lnTo>
                  <a:lnTo>
                    <a:pt x="5006475" y="2001726"/>
                  </a:lnTo>
                  <a:lnTo>
                    <a:pt x="4889602" y="1858205"/>
                  </a:lnTo>
                  <a:lnTo>
                    <a:pt x="5217882" y="1590879"/>
                  </a:lnTo>
                  <a:lnTo>
                    <a:pt x="5057712" y="1457896"/>
                  </a:lnTo>
                  <a:cubicBezTo>
                    <a:pt x="4688016" y="1177950"/>
                    <a:pt x="4238696" y="997640"/>
                    <a:pt x="3749726" y="956936"/>
                  </a:cubicBezTo>
                  <a:close/>
                  <a:moveTo>
                    <a:pt x="3445313" y="0"/>
                  </a:moveTo>
                  <a:lnTo>
                    <a:pt x="3630400" y="0"/>
                  </a:lnTo>
                  <a:lnTo>
                    <a:pt x="3630400" y="412119"/>
                  </a:lnTo>
                  <a:lnTo>
                    <a:pt x="3803605" y="419535"/>
                  </a:lnTo>
                  <a:cubicBezTo>
                    <a:pt x="4416671" y="472276"/>
                    <a:pt x="4978080" y="705782"/>
                    <a:pt x="5434277" y="1066500"/>
                  </a:cubicBezTo>
                  <a:lnTo>
                    <a:pt x="5641131" y="1246217"/>
                  </a:lnTo>
                  <a:lnTo>
                    <a:pt x="6027029" y="931971"/>
                  </a:lnTo>
                  <a:lnTo>
                    <a:pt x="6143902" y="1075492"/>
                  </a:lnTo>
                  <a:lnTo>
                    <a:pt x="5770211" y="1379798"/>
                  </a:lnTo>
                  <a:lnTo>
                    <a:pt x="5845645" y="1458683"/>
                  </a:lnTo>
                  <a:cubicBezTo>
                    <a:pt x="6281962" y="1959351"/>
                    <a:pt x="6558019" y="2603334"/>
                    <a:pt x="6593874" y="3310688"/>
                  </a:cubicBezTo>
                  <a:lnTo>
                    <a:pt x="6595516" y="3375611"/>
                  </a:lnTo>
                  <a:lnTo>
                    <a:pt x="6991430" y="3375611"/>
                  </a:lnTo>
                  <a:lnTo>
                    <a:pt x="6991430" y="3560699"/>
                  </a:lnTo>
                  <a:lnTo>
                    <a:pt x="6595516" y="3560699"/>
                  </a:lnTo>
                  <a:lnTo>
                    <a:pt x="6593874" y="3625622"/>
                  </a:lnTo>
                  <a:cubicBezTo>
                    <a:pt x="6559139" y="4310873"/>
                    <a:pt x="6298981" y="4936649"/>
                    <a:pt x="5886078" y="5430273"/>
                  </a:cubicBezTo>
                  <a:lnTo>
                    <a:pt x="5834444" y="5486666"/>
                  </a:lnTo>
                  <a:lnTo>
                    <a:pt x="6143900" y="5793783"/>
                  </a:lnTo>
                  <a:lnTo>
                    <a:pt x="6013521" y="5925155"/>
                  </a:lnTo>
                  <a:lnTo>
                    <a:pt x="5709353" y="5623287"/>
                  </a:lnTo>
                  <a:lnTo>
                    <a:pt x="5699980" y="5633523"/>
                  </a:lnTo>
                  <a:cubicBezTo>
                    <a:pt x="5179910" y="6152819"/>
                    <a:pt x="4473899" y="6485946"/>
                    <a:pt x="3690433" y="6524418"/>
                  </a:cubicBezTo>
                  <a:lnTo>
                    <a:pt x="3630400" y="6525888"/>
                  </a:lnTo>
                  <a:lnTo>
                    <a:pt x="3630400" y="6958164"/>
                  </a:lnTo>
                  <a:lnTo>
                    <a:pt x="3445312" y="6958164"/>
                  </a:lnTo>
                  <a:lnTo>
                    <a:pt x="3445312" y="6523773"/>
                  </a:lnTo>
                  <a:lnTo>
                    <a:pt x="3244295" y="6514256"/>
                  </a:lnTo>
                  <a:cubicBezTo>
                    <a:pt x="2567993" y="6449885"/>
                    <a:pt x="1955872" y="6165390"/>
                    <a:pt x="1480382" y="5733223"/>
                  </a:cubicBezTo>
                  <a:lnTo>
                    <a:pt x="1425971" y="5679135"/>
                  </a:lnTo>
                  <a:lnTo>
                    <a:pt x="999780" y="6026192"/>
                  </a:lnTo>
                  <a:lnTo>
                    <a:pt x="882907" y="5882670"/>
                  </a:lnTo>
                  <a:lnTo>
                    <a:pt x="1293977" y="5547926"/>
                  </a:lnTo>
                  <a:lnTo>
                    <a:pt x="1285177" y="5539178"/>
                  </a:lnTo>
                  <a:cubicBezTo>
                    <a:pt x="850203" y="5066298"/>
                    <a:pt x="562212" y="4456095"/>
                    <a:pt x="493654" y="3781022"/>
                  </a:cubicBezTo>
                  <a:lnTo>
                    <a:pt x="482529" y="3560699"/>
                  </a:lnTo>
                  <a:lnTo>
                    <a:pt x="0" y="3560699"/>
                  </a:lnTo>
                  <a:lnTo>
                    <a:pt x="0" y="3375611"/>
                  </a:lnTo>
                  <a:lnTo>
                    <a:pt x="481819" y="3375611"/>
                  </a:lnTo>
                  <a:lnTo>
                    <a:pt x="489236" y="3202406"/>
                  </a:lnTo>
                  <a:cubicBezTo>
                    <a:pt x="541976" y="2589340"/>
                    <a:pt x="775483" y="2027932"/>
                    <a:pt x="1136201" y="1571735"/>
                  </a:cubicBezTo>
                  <a:lnTo>
                    <a:pt x="1290974" y="1393592"/>
                  </a:lnTo>
                  <a:lnTo>
                    <a:pt x="896050" y="1001653"/>
                  </a:lnTo>
                  <a:lnTo>
                    <a:pt x="1026430" y="870280"/>
                  </a:lnTo>
                  <a:lnTo>
                    <a:pt x="1421607" y="1262471"/>
                  </a:lnTo>
                  <a:lnTo>
                    <a:pt x="1528383" y="1160367"/>
                  </a:lnTo>
                  <a:cubicBezTo>
                    <a:pt x="2029052" y="724050"/>
                    <a:pt x="2673035" y="447993"/>
                    <a:pt x="3380390" y="412137"/>
                  </a:cubicBezTo>
                  <a:lnTo>
                    <a:pt x="3445313" y="410496"/>
                  </a:lnTo>
                  <a:close/>
                </a:path>
              </a:pathLst>
            </a:custGeom>
            <a:solidFill>
              <a:srgbClr val="87CEFA"/>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pic>
          <p:nvPicPr>
            <p:cNvPr id="30" name="Graphic 29" descr="Brain with solid fill">
              <a:extLst>
                <a:ext uri="{FF2B5EF4-FFF2-40B4-BE49-F238E27FC236}">
                  <a16:creationId xmlns:a16="http://schemas.microsoft.com/office/drawing/2014/main" id="{7DCC7FC3-0519-313B-CE2C-6FEEE10C460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12852" y="2346659"/>
              <a:ext cx="574931" cy="574931"/>
            </a:xfrm>
            <a:prstGeom prst="rect">
              <a:avLst/>
            </a:prstGeom>
          </p:spPr>
        </p:pic>
        <p:pic>
          <p:nvPicPr>
            <p:cNvPr id="32" name="Graphic 31" descr="Bar chart with solid fill">
              <a:extLst>
                <a:ext uri="{FF2B5EF4-FFF2-40B4-BE49-F238E27FC236}">
                  <a16:creationId xmlns:a16="http://schemas.microsoft.com/office/drawing/2014/main" id="{5808CAB7-F1D8-39BE-89D1-2D9813F0F3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06996" y="600208"/>
              <a:ext cx="735431" cy="735431"/>
            </a:xfrm>
            <a:prstGeom prst="rect">
              <a:avLst/>
            </a:prstGeom>
          </p:spPr>
        </p:pic>
        <p:pic>
          <p:nvPicPr>
            <p:cNvPr id="34" name="Graphic 33" descr="Boardroom with solid fill">
              <a:extLst>
                <a:ext uri="{FF2B5EF4-FFF2-40B4-BE49-F238E27FC236}">
                  <a16:creationId xmlns:a16="http://schemas.microsoft.com/office/drawing/2014/main" id="{6C6FF4B0-C19E-3964-8ECA-E0A09432FA6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9240" y="3723992"/>
              <a:ext cx="729364" cy="729364"/>
            </a:xfrm>
            <a:prstGeom prst="rect">
              <a:avLst/>
            </a:prstGeom>
          </p:spPr>
        </p:pic>
        <p:pic>
          <p:nvPicPr>
            <p:cNvPr id="36" name="Graphic 35" descr="Computer with solid fill">
              <a:extLst>
                <a:ext uri="{FF2B5EF4-FFF2-40B4-BE49-F238E27FC236}">
                  <a16:creationId xmlns:a16="http://schemas.microsoft.com/office/drawing/2014/main" id="{DE64F8E7-7891-C276-8CA2-147E25B16BC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8542" y="4540939"/>
              <a:ext cx="595759" cy="595759"/>
            </a:xfrm>
            <a:prstGeom prst="rect">
              <a:avLst/>
            </a:prstGeom>
          </p:spPr>
        </p:pic>
        <p:pic>
          <p:nvPicPr>
            <p:cNvPr id="38" name="Graphic 37" descr="Chat bubble with solid fill">
              <a:extLst>
                <a:ext uri="{FF2B5EF4-FFF2-40B4-BE49-F238E27FC236}">
                  <a16:creationId xmlns:a16="http://schemas.microsoft.com/office/drawing/2014/main" id="{F9D240E8-16C8-D961-89BE-DA420C2D6BF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12449" y="76657"/>
              <a:ext cx="595759" cy="595759"/>
            </a:xfrm>
            <a:prstGeom prst="rect">
              <a:avLst/>
            </a:prstGeom>
          </p:spPr>
        </p:pic>
      </p:grpSp>
      <p:sp>
        <p:nvSpPr>
          <p:cNvPr id="13" name="TextBox 12">
            <a:extLst>
              <a:ext uri="{FF2B5EF4-FFF2-40B4-BE49-F238E27FC236}">
                <a16:creationId xmlns:a16="http://schemas.microsoft.com/office/drawing/2014/main" id="{C121A13A-5A14-1051-1B2A-9B7C103F404E}"/>
              </a:ext>
            </a:extLst>
          </p:cNvPr>
          <p:cNvSpPr txBox="1"/>
          <p:nvPr/>
        </p:nvSpPr>
        <p:spPr>
          <a:xfrm>
            <a:off x="6914474" y="264374"/>
            <a:ext cx="4953334" cy="2800767"/>
          </a:xfrm>
          <a:prstGeom prst="rect">
            <a:avLst/>
          </a:prstGeom>
          <a:noFill/>
        </p:spPr>
        <p:txBody>
          <a:bodyPr wrap="square" rtlCol="0">
            <a:spAutoFit/>
          </a:bodyPr>
          <a:lstStyle/>
          <a:p>
            <a:r>
              <a:rPr lang="en-GB" sz="4400" dirty="0">
                <a:latin typeface="Bahnschrift Condensed" panose="020B0502040204020203" pitchFamily="34" charset="0"/>
              </a:rPr>
              <a:t>Explore </a:t>
            </a:r>
          </a:p>
          <a:p>
            <a:r>
              <a:rPr lang="en-GB" sz="4400" dirty="0">
                <a:latin typeface="Bahnschrift Condensed" panose="020B0502040204020203" pitchFamily="34" charset="0"/>
              </a:rPr>
              <a:t>Data</a:t>
            </a:r>
          </a:p>
          <a:p>
            <a:r>
              <a:rPr lang="en-GB" sz="4400" dirty="0">
                <a:latin typeface="Bahnschrift Condensed" panose="020B0502040204020203" pitchFamily="34" charset="0"/>
              </a:rPr>
              <a:t>Models</a:t>
            </a:r>
          </a:p>
          <a:p>
            <a:r>
              <a:rPr lang="en-GB" sz="4400" dirty="0">
                <a:latin typeface="Bahnschrift Condensed" panose="020B0502040204020203" pitchFamily="34" charset="0"/>
              </a:rPr>
              <a:t>More features</a:t>
            </a:r>
          </a:p>
        </p:txBody>
      </p:sp>
      <p:pic>
        <p:nvPicPr>
          <p:cNvPr id="11" name="Graphic 10" descr="Bar chart with solid fill">
            <a:extLst>
              <a:ext uri="{FF2B5EF4-FFF2-40B4-BE49-F238E27FC236}">
                <a16:creationId xmlns:a16="http://schemas.microsoft.com/office/drawing/2014/main" id="{F3D10715-AE97-2539-D884-60C20AE12F9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22281" y="1113608"/>
            <a:ext cx="2500480" cy="2500480"/>
          </a:xfrm>
          <a:prstGeom prst="rect">
            <a:avLst/>
          </a:prstGeom>
        </p:spPr>
      </p:pic>
    </p:spTree>
    <p:extLst>
      <p:ext uri="{BB962C8B-B14F-4D97-AF65-F5344CB8AC3E}">
        <p14:creationId xmlns:p14="http://schemas.microsoft.com/office/powerpoint/2010/main" val="391883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nd holding smart phone with blank screen - IOsteopath">
            <a:extLst>
              <a:ext uri="{FF2B5EF4-FFF2-40B4-BE49-F238E27FC236}">
                <a16:creationId xmlns:a16="http://schemas.microsoft.com/office/drawing/2014/main" id="{0EF935A8-134D-41E0-B72D-33D3A7ABD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12166521" y="-149261"/>
            <a:ext cx="3313682" cy="43091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3,848,900+ Mobile Phone Stock Photos, Pictures &amp; Royalty-Free Images -  iStock | Smartphone, Cell phone icon, Cell phone in hand">
            <a:extLst>
              <a:ext uri="{FF2B5EF4-FFF2-40B4-BE49-F238E27FC236}">
                <a16:creationId xmlns:a16="http://schemas.microsoft.com/office/drawing/2014/main" id="{12347283-B846-4413-11EA-36172EB89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2106719" y="-4127005"/>
            <a:ext cx="4267512" cy="45659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59,600+ Hand Holding Mobile Phone Stock Photos, Pictures ...">
            <a:extLst>
              <a:ext uri="{FF2B5EF4-FFF2-40B4-BE49-F238E27FC236}">
                <a16:creationId xmlns:a16="http://schemas.microsoft.com/office/drawing/2014/main" id="{C8F30BA3-BF46-AC22-E46C-3D41528B11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875" y="6901177"/>
            <a:ext cx="3688356" cy="36160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 Holding Phone Images - Free Download on Freepik">
            <a:extLst>
              <a:ext uri="{FF2B5EF4-FFF2-40B4-BE49-F238E27FC236}">
                <a16:creationId xmlns:a16="http://schemas.microsoft.com/office/drawing/2014/main" id="{5251070B-48BA-BBAE-C9ED-310C44060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2173" y="7634891"/>
            <a:ext cx="2798732" cy="39194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15,500+ Hand Holding Old Phone Stock Photos, Pictures &amp; Royalty-Free Images  - iStock | Hand holding old phone isolated">
            <a:extLst>
              <a:ext uri="{FF2B5EF4-FFF2-40B4-BE49-F238E27FC236}">
                <a16:creationId xmlns:a16="http://schemas.microsoft.com/office/drawing/2014/main" id="{D365A326-E6DC-8F58-0161-C0F67B77D9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6437530" y="-2643705"/>
            <a:ext cx="4106960" cy="273299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1,357,251 Mobile Phone Hand Images, Stock Photos, 3D objects, &amp; Vectors |  Shutterstock">
            <a:extLst>
              <a:ext uri="{FF2B5EF4-FFF2-40B4-BE49-F238E27FC236}">
                <a16:creationId xmlns:a16="http://schemas.microsoft.com/office/drawing/2014/main" id="{377DA846-7184-FB0F-FCC6-BF27999D125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7871"/>
          <a:stretch/>
        </p:blipFill>
        <p:spPr bwMode="auto">
          <a:xfrm rot="5400000">
            <a:off x="-2629468" y="-148162"/>
            <a:ext cx="2182816" cy="29676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79,644 Hand Holding Phone Stock Photos, High-Res Pictures, and Images -  Getty Images">
            <a:extLst>
              <a:ext uri="{FF2B5EF4-FFF2-40B4-BE49-F238E27FC236}">
                <a16:creationId xmlns:a16="http://schemas.microsoft.com/office/drawing/2014/main" id="{C2C37C58-F7BD-B008-53DE-AFD632425D9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923" t="8930" r="42461" b="7516"/>
          <a:stretch/>
        </p:blipFill>
        <p:spPr bwMode="auto">
          <a:xfrm flipH="1">
            <a:off x="-1746553" y="2938524"/>
            <a:ext cx="1726374" cy="3247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3,399 02 Phone Stock Photos, High-Res Pictures, and Images - Getty Images">
            <a:extLst>
              <a:ext uri="{FF2B5EF4-FFF2-40B4-BE49-F238E27FC236}">
                <a16:creationId xmlns:a16="http://schemas.microsoft.com/office/drawing/2014/main" id="{562EABAC-FDEA-7E61-D729-31108A31D76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868" t="8504" r="29860" b="42192"/>
          <a:stretch/>
        </p:blipFill>
        <p:spPr bwMode="auto">
          <a:xfrm>
            <a:off x="5067301" y="3156836"/>
            <a:ext cx="7124700" cy="37011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15905C-792C-372D-F5D6-7C4F9F244BE1}"/>
              </a:ext>
            </a:extLst>
          </p:cNvPr>
          <p:cNvSpPr txBox="1"/>
          <p:nvPr/>
        </p:nvSpPr>
        <p:spPr>
          <a:xfrm>
            <a:off x="-1649436" y="1049359"/>
            <a:ext cx="1397800" cy="707886"/>
          </a:xfrm>
          <a:prstGeom prst="rect">
            <a:avLst/>
          </a:prstGeom>
          <a:noFill/>
        </p:spPr>
        <p:txBody>
          <a:bodyPr wrap="square" rtlCol="0">
            <a:spAutoFit/>
          </a:bodyPr>
          <a:lstStyle/>
          <a:p>
            <a:pPr algn="ctr"/>
            <a:r>
              <a:rPr lang="en-GB" sz="2000" dirty="0"/>
              <a:t>Question everything</a:t>
            </a:r>
            <a:endParaRPr lang="en-GB" sz="1400" dirty="0"/>
          </a:p>
        </p:txBody>
      </p:sp>
      <p:sp>
        <p:nvSpPr>
          <p:cNvPr id="4" name="TextBox 3">
            <a:extLst>
              <a:ext uri="{FF2B5EF4-FFF2-40B4-BE49-F238E27FC236}">
                <a16:creationId xmlns:a16="http://schemas.microsoft.com/office/drawing/2014/main" id="{1587652A-9F15-5451-8A10-7CFCF017BC5A}"/>
              </a:ext>
            </a:extLst>
          </p:cNvPr>
          <p:cNvSpPr txBox="1"/>
          <p:nvPr/>
        </p:nvSpPr>
        <p:spPr>
          <a:xfrm>
            <a:off x="3438201" y="-2270705"/>
            <a:ext cx="1383409" cy="1585049"/>
          </a:xfrm>
          <a:prstGeom prst="rect">
            <a:avLst/>
          </a:prstGeom>
          <a:noFill/>
        </p:spPr>
        <p:txBody>
          <a:bodyPr wrap="square" rtlCol="0">
            <a:spAutoFit/>
          </a:bodyPr>
          <a:lstStyle/>
          <a:p>
            <a:pPr algn="ctr"/>
            <a:r>
              <a:rPr lang="en-GB" sz="2400" dirty="0"/>
              <a:t>Be</a:t>
            </a:r>
          </a:p>
          <a:p>
            <a:pPr algn="ctr"/>
            <a:endParaRPr lang="en-GB" sz="100" dirty="0"/>
          </a:p>
          <a:p>
            <a:pPr algn="ctr"/>
            <a:r>
              <a:rPr lang="en-GB" sz="2400" dirty="0"/>
              <a:t>SMART</a:t>
            </a:r>
          </a:p>
          <a:p>
            <a:pPr algn="ctr"/>
            <a:r>
              <a:rPr lang="en-GB" sz="2400" dirty="0"/>
              <a:t>BRAVE</a:t>
            </a:r>
          </a:p>
          <a:p>
            <a:pPr algn="ctr"/>
            <a:r>
              <a:rPr lang="en-GB" sz="2400" dirty="0"/>
              <a:t>WISE</a:t>
            </a:r>
          </a:p>
        </p:txBody>
      </p:sp>
      <p:sp>
        <p:nvSpPr>
          <p:cNvPr id="5" name="TextBox 4">
            <a:extLst>
              <a:ext uri="{FF2B5EF4-FFF2-40B4-BE49-F238E27FC236}">
                <a16:creationId xmlns:a16="http://schemas.microsoft.com/office/drawing/2014/main" id="{713D6C03-8728-E3AC-540B-07FD0F66A65D}"/>
              </a:ext>
            </a:extLst>
          </p:cNvPr>
          <p:cNvSpPr txBox="1"/>
          <p:nvPr/>
        </p:nvSpPr>
        <p:spPr>
          <a:xfrm>
            <a:off x="6234559" y="8807284"/>
            <a:ext cx="1276135" cy="1015663"/>
          </a:xfrm>
          <a:prstGeom prst="rect">
            <a:avLst/>
          </a:prstGeom>
          <a:noFill/>
        </p:spPr>
        <p:txBody>
          <a:bodyPr wrap="square" rtlCol="0">
            <a:spAutoFit/>
          </a:bodyPr>
          <a:lstStyle/>
          <a:p>
            <a:pPr algn="ctr"/>
            <a:r>
              <a:rPr lang="en-GB" sz="2000" dirty="0"/>
              <a:t>THINK </a:t>
            </a:r>
          </a:p>
          <a:p>
            <a:pPr algn="ctr"/>
            <a:r>
              <a:rPr lang="en-GB" sz="2000" dirty="0"/>
              <a:t>FOR YOURSELF</a:t>
            </a:r>
            <a:endParaRPr lang="en-GB" sz="1400" dirty="0"/>
          </a:p>
        </p:txBody>
      </p:sp>
      <p:sp>
        <p:nvSpPr>
          <p:cNvPr id="6" name="TextBox 5">
            <a:extLst>
              <a:ext uri="{FF2B5EF4-FFF2-40B4-BE49-F238E27FC236}">
                <a16:creationId xmlns:a16="http://schemas.microsoft.com/office/drawing/2014/main" id="{07F5FE5C-6F44-72D5-D695-36342D97551F}"/>
              </a:ext>
            </a:extLst>
          </p:cNvPr>
          <p:cNvSpPr txBox="1"/>
          <p:nvPr/>
        </p:nvSpPr>
        <p:spPr>
          <a:xfrm>
            <a:off x="12909717" y="2229093"/>
            <a:ext cx="1276135" cy="1384995"/>
          </a:xfrm>
          <a:prstGeom prst="rect">
            <a:avLst/>
          </a:prstGeom>
          <a:noFill/>
        </p:spPr>
        <p:txBody>
          <a:bodyPr wrap="square" rtlCol="0">
            <a:spAutoFit/>
          </a:bodyPr>
          <a:lstStyle/>
          <a:p>
            <a:pPr algn="ctr"/>
            <a:r>
              <a:rPr lang="en-GB" sz="3200" dirty="0"/>
              <a:t>Speak </a:t>
            </a:r>
          </a:p>
          <a:p>
            <a:pPr algn="ctr"/>
            <a:r>
              <a:rPr lang="en-GB" sz="3200" dirty="0"/>
              <a:t>out</a:t>
            </a:r>
          </a:p>
          <a:p>
            <a:pPr algn="ctr"/>
            <a:endParaRPr lang="en-GB" sz="2000" dirty="0"/>
          </a:p>
        </p:txBody>
      </p:sp>
      <p:sp>
        <p:nvSpPr>
          <p:cNvPr id="7" name="TextBox 6">
            <a:extLst>
              <a:ext uri="{FF2B5EF4-FFF2-40B4-BE49-F238E27FC236}">
                <a16:creationId xmlns:a16="http://schemas.microsoft.com/office/drawing/2014/main" id="{D39C1716-590C-D624-9FB0-44F1D8B73077}"/>
              </a:ext>
            </a:extLst>
          </p:cNvPr>
          <p:cNvSpPr txBox="1"/>
          <p:nvPr/>
        </p:nvSpPr>
        <p:spPr>
          <a:xfrm>
            <a:off x="7964262" y="-1571505"/>
            <a:ext cx="1276135" cy="1138773"/>
          </a:xfrm>
          <a:prstGeom prst="rect">
            <a:avLst/>
          </a:prstGeom>
          <a:noFill/>
        </p:spPr>
        <p:txBody>
          <a:bodyPr wrap="square" rtlCol="0">
            <a:spAutoFit/>
          </a:bodyPr>
          <a:lstStyle/>
          <a:p>
            <a:pPr algn="ctr"/>
            <a:r>
              <a:rPr lang="en-GB" sz="2400" dirty="0"/>
              <a:t>Rise </a:t>
            </a:r>
          </a:p>
          <a:p>
            <a:pPr algn="ctr"/>
            <a:r>
              <a:rPr lang="en-GB" sz="2400" dirty="0"/>
              <a:t>UP</a:t>
            </a:r>
          </a:p>
          <a:p>
            <a:pPr algn="ctr"/>
            <a:endParaRPr lang="en-GB" sz="2000" dirty="0"/>
          </a:p>
        </p:txBody>
      </p:sp>
      <p:sp>
        <p:nvSpPr>
          <p:cNvPr id="8" name="TextBox 7">
            <a:extLst>
              <a:ext uri="{FF2B5EF4-FFF2-40B4-BE49-F238E27FC236}">
                <a16:creationId xmlns:a16="http://schemas.microsoft.com/office/drawing/2014/main" id="{AA1A372E-EBDD-051E-C94F-1B640C480BA8}"/>
              </a:ext>
            </a:extLst>
          </p:cNvPr>
          <p:cNvSpPr txBox="1"/>
          <p:nvPr/>
        </p:nvSpPr>
        <p:spPr>
          <a:xfrm>
            <a:off x="1849408" y="8211825"/>
            <a:ext cx="1435189" cy="707886"/>
          </a:xfrm>
          <a:prstGeom prst="rect">
            <a:avLst/>
          </a:prstGeom>
          <a:noFill/>
        </p:spPr>
        <p:txBody>
          <a:bodyPr wrap="square" rtlCol="0">
            <a:spAutoFit/>
          </a:bodyPr>
          <a:lstStyle/>
          <a:p>
            <a:pPr algn="ctr"/>
            <a:r>
              <a:rPr lang="en-GB" sz="2000" dirty="0"/>
              <a:t>Leave a LEGACY</a:t>
            </a:r>
          </a:p>
        </p:txBody>
      </p:sp>
      <p:sp>
        <p:nvSpPr>
          <p:cNvPr id="9" name="TextBox 8">
            <a:extLst>
              <a:ext uri="{FF2B5EF4-FFF2-40B4-BE49-F238E27FC236}">
                <a16:creationId xmlns:a16="http://schemas.microsoft.com/office/drawing/2014/main" id="{F801779B-87F2-62B8-0103-767703DD3B47}"/>
              </a:ext>
            </a:extLst>
          </p:cNvPr>
          <p:cNvSpPr txBox="1"/>
          <p:nvPr/>
        </p:nvSpPr>
        <p:spPr>
          <a:xfrm>
            <a:off x="-1394881" y="3659370"/>
            <a:ext cx="1276135" cy="923330"/>
          </a:xfrm>
          <a:prstGeom prst="rect">
            <a:avLst/>
          </a:prstGeom>
          <a:noFill/>
        </p:spPr>
        <p:txBody>
          <a:bodyPr wrap="square" rtlCol="0">
            <a:spAutoFit/>
          </a:bodyPr>
          <a:lstStyle/>
          <a:p>
            <a:pPr algn="ctr"/>
            <a:r>
              <a:rPr lang="en-GB" dirty="0"/>
              <a:t>Read </a:t>
            </a:r>
          </a:p>
          <a:p>
            <a:pPr algn="ctr"/>
            <a:r>
              <a:rPr lang="en-GB" dirty="0"/>
              <a:t>and Research</a:t>
            </a:r>
            <a:endParaRPr lang="en-GB" sz="1200" dirty="0"/>
          </a:p>
        </p:txBody>
      </p:sp>
      <p:sp>
        <p:nvSpPr>
          <p:cNvPr id="10" name="TextBox 9">
            <a:extLst>
              <a:ext uri="{FF2B5EF4-FFF2-40B4-BE49-F238E27FC236}">
                <a16:creationId xmlns:a16="http://schemas.microsoft.com/office/drawing/2014/main" id="{F21F0510-A6D8-23C6-258C-A50D62164811}"/>
              </a:ext>
            </a:extLst>
          </p:cNvPr>
          <p:cNvSpPr txBox="1"/>
          <p:nvPr/>
        </p:nvSpPr>
        <p:spPr>
          <a:xfrm>
            <a:off x="12909717" y="5007418"/>
            <a:ext cx="1946867" cy="1384995"/>
          </a:xfrm>
          <a:prstGeom prst="rect">
            <a:avLst/>
          </a:prstGeom>
          <a:noFill/>
        </p:spPr>
        <p:txBody>
          <a:bodyPr wrap="square" rtlCol="0">
            <a:spAutoFit/>
          </a:bodyPr>
          <a:lstStyle/>
          <a:p>
            <a:pPr algn="ctr"/>
            <a:r>
              <a:rPr lang="en-GB" sz="3200" dirty="0"/>
              <a:t>Seek the TRUTH</a:t>
            </a:r>
          </a:p>
          <a:p>
            <a:pPr algn="ctr"/>
            <a:endParaRPr lang="en-GB" sz="2000" dirty="0"/>
          </a:p>
        </p:txBody>
      </p:sp>
      <p:sp>
        <p:nvSpPr>
          <p:cNvPr id="25" name="TextBox 24">
            <a:extLst>
              <a:ext uri="{FF2B5EF4-FFF2-40B4-BE49-F238E27FC236}">
                <a16:creationId xmlns:a16="http://schemas.microsoft.com/office/drawing/2014/main" id="{5D7495FE-A544-99F3-7589-0FA8A1F9C1B4}"/>
              </a:ext>
            </a:extLst>
          </p:cNvPr>
          <p:cNvSpPr txBox="1"/>
          <p:nvPr/>
        </p:nvSpPr>
        <p:spPr>
          <a:xfrm>
            <a:off x="7734300" y="4407573"/>
            <a:ext cx="3313682" cy="1107996"/>
          </a:xfrm>
          <a:prstGeom prst="rect">
            <a:avLst/>
          </a:prstGeom>
          <a:noFill/>
        </p:spPr>
        <p:txBody>
          <a:bodyPr wrap="square" rtlCol="0">
            <a:spAutoFit/>
          </a:bodyPr>
          <a:lstStyle/>
          <a:p>
            <a:pPr algn="ctr"/>
            <a:r>
              <a:rPr lang="en-GB" sz="6600" dirty="0">
                <a:solidFill>
                  <a:schemeClr val="bg2">
                    <a:lumMod val="25000"/>
                  </a:schemeClr>
                </a:solidFill>
                <a:latin typeface="Bahnschrift Condensed" panose="020B0502040204020203" pitchFamily="34" charset="0"/>
              </a:rPr>
              <a:t>Conclusion</a:t>
            </a:r>
          </a:p>
        </p:txBody>
      </p:sp>
      <p:sp>
        <p:nvSpPr>
          <p:cNvPr id="26" name="TextBox 25">
            <a:extLst>
              <a:ext uri="{FF2B5EF4-FFF2-40B4-BE49-F238E27FC236}">
                <a16:creationId xmlns:a16="http://schemas.microsoft.com/office/drawing/2014/main" id="{B77D5409-9F92-403D-16CB-71AA9CE36B43}"/>
              </a:ext>
            </a:extLst>
          </p:cNvPr>
          <p:cNvSpPr txBox="1"/>
          <p:nvPr/>
        </p:nvSpPr>
        <p:spPr>
          <a:xfrm>
            <a:off x="-1649436" y="3372740"/>
            <a:ext cx="1807276" cy="1477328"/>
          </a:xfrm>
          <a:prstGeom prst="rect">
            <a:avLst/>
          </a:prstGeom>
          <a:noFill/>
        </p:spPr>
        <p:txBody>
          <a:bodyPr wrap="square" rtlCol="0">
            <a:spAutoFit/>
          </a:bodyPr>
          <a:lstStyle/>
          <a:p>
            <a:pPr algn="ctr"/>
            <a:r>
              <a:rPr lang="en-GB" sz="3600" dirty="0"/>
              <a:t>BERT</a:t>
            </a:r>
          </a:p>
          <a:p>
            <a:pPr algn="ctr"/>
            <a:endParaRPr lang="en-GB" dirty="0"/>
          </a:p>
          <a:p>
            <a:pPr algn="ctr"/>
            <a:r>
              <a:rPr lang="en-GB" dirty="0"/>
              <a:t>Prediction </a:t>
            </a:r>
          </a:p>
          <a:p>
            <a:pPr algn="ctr"/>
            <a:r>
              <a:rPr lang="en-GB" dirty="0"/>
              <a:t>model</a:t>
            </a:r>
            <a:endParaRPr lang="en-GB" sz="800" dirty="0"/>
          </a:p>
        </p:txBody>
      </p:sp>
      <p:grpSp>
        <p:nvGrpSpPr>
          <p:cNvPr id="3" name="Group 2">
            <a:extLst>
              <a:ext uri="{FF2B5EF4-FFF2-40B4-BE49-F238E27FC236}">
                <a16:creationId xmlns:a16="http://schemas.microsoft.com/office/drawing/2014/main" id="{D314CEDF-EAAF-F726-02B9-BCDC13B6FDAD}"/>
              </a:ext>
            </a:extLst>
          </p:cNvPr>
          <p:cNvGrpSpPr/>
          <p:nvPr/>
        </p:nvGrpSpPr>
        <p:grpSpPr>
          <a:xfrm rot="18904774">
            <a:off x="-2602859" y="-196240"/>
            <a:ext cx="5324394" cy="5565651"/>
            <a:chOff x="-2602859" y="-196240"/>
            <a:chExt cx="5324394" cy="5565651"/>
          </a:xfrm>
        </p:grpSpPr>
        <p:sp>
          <p:nvSpPr>
            <p:cNvPr id="24" name="Freeform: Shape 23">
              <a:extLst>
                <a:ext uri="{FF2B5EF4-FFF2-40B4-BE49-F238E27FC236}">
                  <a16:creationId xmlns:a16="http://schemas.microsoft.com/office/drawing/2014/main" id="{DF0B0658-F4D2-8852-612B-3B869A33FF58}"/>
                </a:ext>
              </a:extLst>
            </p:cNvPr>
            <p:cNvSpPr/>
            <p:nvPr/>
          </p:nvSpPr>
          <p:spPr>
            <a:xfrm>
              <a:off x="-2602859" y="-196240"/>
              <a:ext cx="5324394" cy="5565651"/>
            </a:xfrm>
            <a:custGeom>
              <a:avLst/>
              <a:gdLst>
                <a:gd name="connsiteX0" fmla="*/ 3630400 w 6991430"/>
                <a:gd name="connsiteY0" fmla="*/ 951991 h 6958164"/>
                <a:gd name="connsiteX1" fmla="*/ 3630400 w 6991430"/>
                <a:gd name="connsiteY1" fmla="*/ 1466850 h 6958164"/>
                <a:gd name="connsiteX2" fmla="*/ 3445313 w 6991430"/>
                <a:gd name="connsiteY2" fmla="*/ 1466850 h 6958164"/>
                <a:gd name="connsiteX3" fmla="*/ 3445313 w 6991430"/>
                <a:gd name="connsiteY3" fmla="*/ 952829 h 6958164"/>
                <a:gd name="connsiteX4" fmla="*/ 3280201 w 6991430"/>
                <a:gd name="connsiteY4" fmla="*/ 961166 h 6958164"/>
                <a:gd name="connsiteX5" fmla="*/ 1832308 w 6991430"/>
                <a:gd name="connsiteY5" fmla="*/ 1613007 h 6958164"/>
                <a:gd name="connsiteX6" fmla="*/ 1803756 w 6991430"/>
                <a:gd name="connsiteY6" fmla="*/ 1641731 h 6958164"/>
                <a:gd name="connsiteX7" fmla="*/ 2067576 w 6991430"/>
                <a:gd name="connsiteY7" fmla="*/ 1903558 h 6958164"/>
                <a:gd name="connsiteX8" fmla="*/ 1937197 w 6991430"/>
                <a:gd name="connsiteY8" fmla="*/ 2034931 h 6958164"/>
                <a:gd name="connsiteX9" fmla="*/ 1673269 w 6991430"/>
                <a:gd name="connsiteY9" fmla="*/ 1772998 h 6958164"/>
                <a:gd name="connsiteX10" fmla="*/ 1672507 w 6991430"/>
                <a:gd name="connsiteY10" fmla="*/ 1773764 h 6958164"/>
                <a:gd name="connsiteX11" fmla="*/ 1029304 w 6991430"/>
                <a:gd name="connsiteY11" fmla="*/ 3226398 h 6958164"/>
                <a:gd name="connsiteX12" fmla="*/ 1022239 w 6991430"/>
                <a:gd name="connsiteY12" fmla="*/ 3375611 h 6958164"/>
                <a:gd name="connsiteX13" fmla="*/ 1466850 w 6991430"/>
                <a:gd name="connsiteY13" fmla="*/ 3375611 h 6958164"/>
                <a:gd name="connsiteX14" fmla="*/ 1466850 w 6991430"/>
                <a:gd name="connsiteY14" fmla="*/ 3560699 h 6958164"/>
                <a:gd name="connsiteX15" fmla="*/ 1022530 w 6991430"/>
                <a:gd name="connsiteY15" fmla="*/ 3560699 h 6958164"/>
                <a:gd name="connsiteX16" fmla="*/ 1030867 w 6991430"/>
                <a:gd name="connsiteY16" fmla="*/ 3725811 h 6958164"/>
                <a:gd name="connsiteX17" fmla="*/ 1682709 w 6991430"/>
                <a:gd name="connsiteY17" fmla="*/ 5173704 h 6958164"/>
                <a:gd name="connsiteX18" fmla="*/ 1714599 w 6991430"/>
                <a:gd name="connsiteY18" fmla="*/ 5205404 h 6958164"/>
                <a:gd name="connsiteX19" fmla="*/ 2020334 w 6991430"/>
                <a:gd name="connsiteY19" fmla="*/ 4956437 h 6958164"/>
                <a:gd name="connsiteX20" fmla="*/ 2137207 w 6991430"/>
                <a:gd name="connsiteY20" fmla="*/ 5099958 h 6958164"/>
                <a:gd name="connsiteX21" fmla="*/ 1846903 w 6991430"/>
                <a:gd name="connsiteY21" fmla="*/ 5336359 h 6958164"/>
                <a:gd name="connsiteX22" fmla="*/ 2018000 w 6991430"/>
                <a:gd name="connsiteY22" fmla="*/ 5478415 h 6958164"/>
                <a:gd name="connsiteX23" fmla="*/ 3325987 w 6991430"/>
                <a:gd name="connsiteY23" fmla="*/ 5979375 h 6958164"/>
                <a:gd name="connsiteX24" fmla="*/ 3445312 w 6991430"/>
                <a:gd name="connsiteY24" fmla="*/ 5984320 h 6958164"/>
                <a:gd name="connsiteX25" fmla="*/ 3445312 w 6991430"/>
                <a:gd name="connsiteY25" fmla="*/ 5491314 h 6958164"/>
                <a:gd name="connsiteX26" fmla="*/ 3630400 w 6991430"/>
                <a:gd name="connsiteY26" fmla="*/ 5491314 h 6958164"/>
                <a:gd name="connsiteX27" fmla="*/ 3630400 w 6991430"/>
                <a:gd name="connsiteY27" fmla="*/ 5983773 h 6958164"/>
                <a:gd name="connsiteX28" fmla="*/ 3779613 w 6991430"/>
                <a:gd name="connsiteY28" fmla="*/ 5976709 h 6958164"/>
                <a:gd name="connsiteX29" fmla="*/ 5314413 w 6991430"/>
                <a:gd name="connsiteY29" fmla="*/ 5255401 h 6958164"/>
                <a:gd name="connsiteX30" fmla="*/ 5326021 w 6991430"/>
                <a:gd name="connsiteY30" fmla="*/ 5242852 h 6958164"/>
                <a:gd name="connsiteX31" fmla="*/ 4972374 w 6991430"/>
                <a:gd name="connsiteY31" fmla="*/ 4891878 h 6958164"/>
                <a:gd name="connsiteX32" fmla="*/ 5102754 w 6991430"/>
                <a:gd name="connsiteY32" fmla="*/ 4760505 h 6958164"/>
                <a:gd name="connsiteX33" fmla="*/ 5451780 w 6991430"/>
                <a:gd name="connsiteY33" fmla="*/ 5106894 h 6958164"/>
                <a:gd name="connsiteX34" fmla="*/ 5458736 w 6991430"/>
                <a:gd name="connsiteY34" fmla="*/ 5099375 h 6958164"/>
                <a:gd name="connsiteX35" fmla="*/ 6044846 w 6991430"/>
                <a:gd name="connsiteY35" fmla="*/ 3725811 h 6958164"/>
                <a:gd name="connsiteX36" fmla="*/ 6053183 w 6991430"/>
                <a:gd name="connsiteY36" fmla="*/ 3560699 h 6958164"/>
                <a:gd name="connsiteX37" fmla="*/ 5524580 w 6991430"/>
                <a:gd name="connsiteY37" fmla="*/ 3560699 h 6958164"/>
                <a:gd name="connsiteX38" fmla="*/ 5524580 w 6991430"/>
                <a:gd name="connsiteY38" fmla="*/ 3375611 h 6958164"/>
                <a:gd name="connsiteX39" fmla="*/ 6053183 w 6991430"/>
                <a:gd name="connsiteY39" fmla="*/ 3375611 h 6958164"/>
                <a:gd name="connsiteX40" fmla="*/ 6044846 w 6991430"/>
                <a:gd name="connsiteY40" fmla="*/ 3210499 h 6958164"/>
                <a:gd name="connsiteX41" fmla="*/ 5393004 w 6991430"/>
                <a:gd name="connsiteY41" fmla="*/ 1762607 h 6958164"/>
                <a:gd name="connsiteX42" fmla="*/ 5351176 w 6991430"/>
                <a:gd name="connsiteY42" fmla="*/ 1721028 h 6958164"/>
                <a:gd name="connsiteX43" fmla="*/ 5006475 w 6991430"/>
                <a:gd name="connsiteY43" fmla="*/ 2001726 h 6958164"/>
                <a:gd name="connsiteX44" fmla="*/ 4889602 w 6991430"/>
                <a:gd name="connsiteY44" fmla="*/ 1858205 h 6958164"/>
                <a:gd name="connsiteX45" fmla="*/ 5217882 w 6991430"/>
                <a:gd name="connsiteY45" fmla="*/ 1590879 h 6958164"/>
                <a:gd name="connsiteX46" fmla="*/ 5057712 w 6991430"/>
                <a:gd name="connsiteY46" fmla="*/ 1457896 h 6958164"/>
                <a:gd name="connsiteX47" fmla="*/ 3749726 w 6991430"/>
                <a:gd name="connsiteY47" fmla="*/ 956936 h 6958164"/>
                <a:gd name="connsiteX48" fmla="*/ 3445313 w 6991430"/>
                <a:gd name="connsiteY48" fmla="*/ 0 h 6958164"/>
                <a:gd name="connsiteX49" fmla="*/ 3630400 w 6991430"/>
                <a:gd name="connsiteY49" fmla="*/ 0 h 6958164"/>
                <a:gd name="connsiteX50" fmla="*/ 3630400 w 6991430"/>
                <a:gd name="connsiteY50" fmla="*/ 412119 h 6958164"/>
                <a:gd name="connsiteX51" fmla="*/ 3803605 w 6991430"/>
                <a:gd name="connsiteY51" fmla="*/ 419535 h 6958164"/>
                <a:gd name="connsiteX52" fmla="*/ 5434277 w 6991430"/>
                <a:gd name="connsiteY52" fmla="*/ 1066500 h 6958164"/>
                <a:gd name="connsiteX53" fmla="*/ 5641131 w 6991430"/>
                <a:gd name="connsiteY53" fmla="*/ 1246217 h 6958164"/>
                <a:gd name="connsiteX54" fmla="*/ 6027029 w 6991430"/>
                <a:gd name="connsiteY54" fmla="*/ 931971 h 6958164"/>
                <a:gd name="connsiteX55" fmla="*/ 6143902 w 6991430"/>
                <a:gd name="connsiteY55" fmla="*/ 1075492 h 6958164"/>
                <a:gd name="connsiteX56" fmla="*/ 5770211 w 6991430"/>
                <a:gd name="connsiteY56" fmla="*/ 1379798 h 6958164"/>
                <a:gd name="connsiteX57" fmla="*/ 5845645 w 6991430"/>
                <a:gd name="connsiteY57" fmla="*/ 1458683 h 6958164"/>
                <a:gd name="connsiteX58" fmla="*/ 6593874 w 6991430"/>
                <a:gd name="connsiteY58" fmla="*/ 3310688 h 6958164"/>
                <a:gd name="connsiteX59" fmla="*/ 6595516 w 6991430"/>
                <a:gd name="connsiteY59" fmla="*/ 3375611 h 6958164"/>
                <a:gd name="connsiteX60" fmla="*/ 6991430 w 6991430"/>
                <a:gd name="connsiteY60" fmla="*/ 3375611 h 6958164"/>
                <a:gd name="connsiteX61" fmla="*/ 6991430 w 6991430"/>
                <a:gd name="connsiteY61" fmla="*/ 3560699 h 6958164"/>
                <a:gd name="connsiteX62" fmla="*/ 6595516 w 6991430"/>
                <a:gd name="connsiteY62" fmla="*/ 3560699 h 6958164"/>
                <a:gd name="connsiteX63" fmla="*/ 6593874 w 6991430"/>
                <a:gd name="connsiteY63" fmla="*/ 3625622 h 6958164"/>
                <a:gd name="connsiteX64" fmla="*/ 5886078 w 6991430"/>
                <a:gd name="connsiteY64" fmla="*/ 5430273 h 6958164"/>
                <a:gd name="connsiteX65" fmla="*/ 5834444 w 6991430"/>
                <a:gd name="connsiteY65" fmla="*/ 5486666 h 6958164"/>
                <a:gd name="connsiteX66" fmla="*/ 6143900 w 6991430"/>
                <a:gd name="connsiteY66" fmla="*/ 5793783 h 6958164"/>
                <a:gd name="connsiteX67" fmla="*/ 6013521 w 6991430"/>
                <a:gd name="connsiteY67" fmla="*/ 5925155 h 6958164"/>
                <a:gd name="connsiteX68" fmla="*/ 5709353 w 6991430"/>
                <a:gd name="connsiteY68" fmla="*/ 5623287 h 6958164"/>
                <a:gd name="connsiteX69" fmla="*/ 5699980 w 6991430"/>
                <a:gd name="connsiteY69" fmla="*/ 5633523 h 6958164"/>
                <a:gd name="connsiteX70" fmla="*/ 3690433 w 6991430"/>
                <a:gd name="connsiteY70" fmla="*/ 6524418 h 6958164"/>
                <a:gd name="connsiteX71" fmla="*/ 3630400 w 6991430"/>
                <a:gd name="connsiteY71" fmla="*/ 6525888 h 6958164"/>
                <a:gd name="connsiteX72" fmla="*/ 3630400 w 6991430"/>
                <a:gd name="connsiteY72" fmla="*/ 6958164 h 6958164"/>
                <a:gd name="connsiteX73" fmla="*/ 3445312 w 6991430"/>
                <a:gd name="connsiteY73" fmla="*/ 6958164 h 6958164"/>
                <a:gd name="connsiteX74" fmla="*/ 3445312 w 6991430"/>
                <a:gd name="connsiteY74" fmla="*/ 6523773 h 6958164"/>
                <a:gd name="connsiteX75" fmla="*/ 3244295 w 6991430"/>
                <a:gd name="connsiteY75" fmla="*/ 6514256 h 6958164"/>
                <a:gd name="connsiteX76" fmla="*/ 1480382 w 6991430"/>
                <a:gd name="connsiteY76" fmla="*/ 5733223 h 6958164"/>
                <a:gd name="connsiteX77" fmla="*/ 1425971 w 6991430"/>
                <a:gd name="connsiteY77" fmla="*/ 5679135 h 6958164"/>
                <a:gd name="connsiteX78" fmla="*/ 999780 w 6991430"/>
                <a:gd name="connsiteY78" fmla="*/ 6026192 h 6958164"/>
                <a:gd name="connsiteX79" fmla="*/ 882907 w 6991430"/>
                <a:gd name="connsiteY79" fmla="*/ 5882670 h 6958164"/>
                <a:gd name="connsiteX80" fmla="*/ 1293977 w 6991430"/>
                <a:gd name="connsiteY80" fmla="*/ 5547926 h 6958164"/>
                <a:gd name="connsiteX81" fmla="*/ 1285177 w 6991430"/>
                <a:gd name="connsiteY81" fmla="*/ 5539178 h 6958164"/>
                <a:gd name="connsiteX82" fmla="*/ 493654 w 6991430"/>
                <a:gd name="connsiteY82" fmla="*/ 3781022 h 6958164"/>
                <a:gd name="connsiteX83" fmla="*/ 482529 w 6991430"/>
                <a:gd name="connsiteY83" fmla="*/ 3560699 h 6958164"/>
                <a:gd name="connsiteX84" fmla="*/ 0 w 6991430"/>
                <a:gd name="connsiteY84" fmla="*/ 3560699 h 6958164"/>
                <a:gd name="connsiteX85" fmla="*/ 0 w 6991430"/>
                <a:gd name="connsiteY85" fmla="*/ 3375611 h 6958164"/>
                <a:gd name="connsiteX86" fmla="*/ 481819 w 6991430"/>
                <a:gd name="connsiteY86" fmla="*/ 3375611 h 6958164"/>
                <a:gd name="connsiteX87" fmla="*/ 489236 w 6991430"/>
                <a:gd name="connsiteY87" fmla="*/ 3202406 h 6958164"/>
                <a:gd name="connsiteX88" fmla="*/ 1136201 w 6991430"/>
                <a:gd name="connsiteY88" fmla="*/ 1571735 h 6958164"/>
                <a:gd name="connsiteX89" fmla="*/ 1290974 w 6991430"/>
                <a:gd name="connsiteY89" fmla="*/ 1393592 h 6958164"/>
                <a:gd name="connsiteX90" fmla="*/ 896050 w 6991430"/>
                <a:gd name="connsiteY90" fmla="*/ 1001653 h 6958164"/>
                <a:gd name="connsiteX91" fmla="*/ 1026430 w 6991430"/>
                <a:gd name="connsiteY91" fmla="*/ 870280 h 6958164"/>
                <a:gd name="connsiteX92" fmla="*/ 1421607 w 6991430"/>
                <a:gd name="connsiteY92" fmla="*/ 1262471 h 6958164"/>
                <a:gd name="connsiteX93" fmla="*/ 1528383 w 6991430"/>
                <a:gd name="connsiteY93" fmla="*/ 1160367 h 6958164"/>
                <a:gd name="connsiteX94" fmla="*/ 3380390 w 6991430"/>
                <a:gd name="connsiteY94" fmla="*/ 412137 h 6958164"/>
                <a:gd name="connsiteX95" fmla="*/ 3445313 w 6991430"/>
                <a:gd name="connsiteY95" fmla="*/ 410496 h 695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6991430" h="6958164">
                  <a:moveTo>
                    <a:pt x="3630400" y="951991"/>
                  </a:moveTo>
                  <a:lnTo>
                    <a:pt x="3630400" y="1466850"/>
                  </a:lnTo>
                  <a:lnTo>
                    <a:pt x="3445313" y="1466850"/>
                  </a:lnTo>
                  <a:lnTo>
                    <a:pt x="3445313" y="952829"/>
                  </a:lnTo>
                  <a:lnTo>
                    <a:pt x="3280201" y="961166"/>
                  </a:lnTo>
                  <a:cubicBezTo>
                    <a:pt x="2724259" y="1017625"/>
                    <a:pt x="2221739" y="1254794"/>
                    <a:pt x="1832308" y="1613007"/>
                  </a:cubicBezTo>
                  <a:lnTo>
                    <a:pt x="1803756" y="1641731"/>
                  </a:lnTo>
                  <a:lnTo>
                    <a:pt x="2067576" y="1903558"/>
                  </a:lnTo>
                  <a:lnTo>
                    <a:pt x="1937197" y="2034931"/>
                  </a:lnTo>
                  <a:lnTo>
                    <a:pt x="1673269" y="1772998"/>
                  </a:lnTo>
                  <a:lnTo>
                    <a:pt x="1672507" y="1773764"/>
                  </a:lnTo>
                  <a:cubicBezTo>
                    <a:pt x="1316605" y="2165344"/>
                    <a:pt x="1082315" y="2669444"/>
                    <a:pt x="1029304" y="3226398"/>
                  </a:cubicBezTo>
                  <a:lnTo>
                    <a:pt x="1022239" y="3375611"/>
                  </a:lnTo>
                  <a:lnTo>
                    <a:pt x="1466850" y="3375611"/>
                  </a:lnTo>
                  <a:lnTo>
                    <a:pt x="1466850" y="3560699"/>
                  </a:lnTo>
                  <a:lnTo>
                    <a:pt x="1022530" y="3560699"/>
                  </a:lnTo>
                  <a:lnTo>
                    <a:pt x="1030867" y="3725811"/>
                  </a:lnTo>
                  <a:cubicBezTo>
                    <a:pt x="1087326" y="4281753"/>
                    <a:pt x="1324495" y="4784273"/>
                    <a:pt x="1682709" y="5173704"/>
                  </a:cubicBezTo>
                  <a:lnTo>
                    <a:pt x="1714599" y="5205404"/>
                  </a:lnTo>
                  <a:lnTo>
                    <a:pt x="2020334" y="4956437"/>
                  </a:lnTo>
                  <a:lnTo>
                    <a:pt x="2137207" y="5099958"/>
                  </a:lnTo>
                  <a:lnTo>
                    <a:pt x="1846903" y="5336359"/>
                  </a:lnTo>
                  <a:lnTo>
                    <a:pt x="2018000" y="5478415"/>
                  </a:lnTo>
                  <a:cubicBezTo>
                    <a:pt x="2387697" y="5758361"/>
                    <a:pt x="2837017" y="5938671"/>
                    <a:pt x="3325987" y="5979375"/>
                  </a:cubicBezTo>
                  <a:lnTo>
                    <a:pt x="3445312" y="5984320"/>
                  </a:lnTo>
                  <a:lnTo>
                    <a:pt x="3445312" y="5491314"/>
                  </a:lnTo>
                  <a:lnTo>
                    <a:pt x="3630400" y="5491314"/>
                  </a:lnTo>
                  <a:lnTo>
                    <a:pt x="3630400" y="5983773"/>
                  </a:lnTo>
                  <a:lnTo>
                    <a:pt x="3779613" y="5976709"/>
                  </a:lnTo>
                  <a:cubicBezTo>
                    <a:pt x="4376350" y="5919911"/>
                    <a:pt x="4912412" y="5655013"/>
                    <a:pt x="5314413" y="5255401"/>
                  </a:cubicBezTo>
                  <a:lnTo>
                    <a:pt x="5326021" y="5242852"/>
                  </a:lnTo>
                  <a:lnTo>
                    <a:pt x="4972374" y="4891878"/>
                  </a:lnTo>
                  <a:lnTo>
                    <a:pt x="5102754" y="4760505"/>
                  </a:lnTo>
                  <a:lnTo>
                    <a:pt x="5451780" y="5106894"/>
                  </a:lnTo>
                  <a:lnTo>
                    <a:pt x="5458736" y="5099375"/>
                  </a:lnTo>
                  <a:cubicBezTo>
                    <a:pt x="5780158" y="4721249"/>
                    <a:pt x="5991915" y="4247007"/>
                    <a:pt x="6044846" y="3725811"/>
                  </a:cubicBezTo>
                  <a:lnTo>
                    <a:pt x="6053183" y="3560699"/>
                  </a:lnTo>
                  <a:lnTo>
                    <a:pt x="5524580" y="3560699"/>
                  </a:lnTo>
                  <a:lnTo>
                    <a:pt x="5524580" y="3375611"/>
                  </a:lnTo>
                  <a:lnTo>
                    <a:pt x="6053183" y="3375611"/>
                  </a:lnTo>
                  <a:lnTo>
                    <a:pt x="6044846" y="3210499"/>
                  </a:lnTo>
                  <a:cubicBezTo>
                    <a:pt x="5988387" y="2654557"/>
                    <a:pt x="5751218" y="2152038"/>
                    <a:pt x="5393004" y="1762607"/>
                  </a:cubicBezTo>
                  <a:lnTo>
                    <a:pt x="5351176" y="1721028"/>
                  </a:lnTo>
                  <a:lnTo>
                    <a:pt x="5006475" y="2001726"/>
                  </a:lnTo>
                  <a:lnTo>
                    <a:pt x="4889602" y="1858205"/>
                  </a:lnTo>
                  <a:lnTo>
                    <a:pt x="5217882" y="1590879"/>
                  </a:lnTo>
                  <a:lnTo>
                    <a:pt x="5057712" y="1457896"/>
                  </a:lnTo>
                  <a:cubicBezTo>
                    <a:pt x="4688016" y="1177950"/>
                    <a:pt x="4238696" y="997640"/>
                    <a:pt x="3749726" y="956936"/>
                  </a:cubicBezTo>
                  <a:close/>
                  <a:moveTo>
                    <a:pt x="3445313" y="0"/>
                  </a:moveTo>
                  <a:lnTo>
                    <a:pt x="3630400" y="0"/>
                  </a:lnTo>
                  <a:lnTo>
                    <a:pt x="3630400" y="412119"/>
                  </a:lnTo>
                  <a:lnTo>
                    <a:pt x="3803605" y="419535"/>
                  </a:lnTo>
                  <a:cubicBezTo>
                    <a:pt x="4416671" y="472276"/>
                    <a:pt x="4978080" y="705782"/>
                    <a:pt x="5434277" y="1066500"/>
                  </a:cubicBezTo>
                  <a:lnTo>
                    <a:pt x="5641131" y="1246217"/>
                  </a:lnTo>
                  <a:lnTo>
                    <a:pt x="6027029" y="931971"/>
                  </a:lnTo>
                  <a:lnTo>
                    <a:pt x="6143902" y="1075492"/>
                  </a:lnTo>
                  <a:lnTo>
                    <a:pt x="5770211" y="1379798"/>
                  </a:lnTo>
                  <a:lnTo>
                    <a:pt x="5845645" y="1458683"/>
                  </a:lnTo>
                  <a:cubicBezTo>
                    <a:pt x="6281962" y="1959351"/>
                    <a:pt x="6558019" y="2603334"/>
                    <a:pt x="6593874" y="3310688"/>
                  </a:cubicBezTo>
                  <a:lnTo>
                    <a:pt x="6595516" y="3375611"/>
                  </a:lnTo>
                  <a:lnTo>
                    <a:pt x="6991430" y="3375611"/>
                  </a:lnTo>
                  <a:lnTo>
                    <a:pt x="6991430" y="3560699"/>
                  </a:lnTo>
                  <a:lnTo>
                    <a:pt x="6595516" y="3560699"/>
                  </a:lnTo>
                  <a:lnTo>
                    <a:pt x="6593874" y="3625622"/>
                  </a:lnTo>
                  <a:cubicBezTo>
                    <a:pt x="6559139" y="4310873"/>
                    <a:pt x="6298981" y="4936649"/>
                    <a:pt x="5886078" y="5430273"/>
                  </a:cubicBezTo>
                  <a:lnTo>
                    <a:pt x="5834444" y="5486666"/>
                  </a:lnTo>
                  <a:lnTo>
                    <a:pt x="6143900" y="5793783"/>
                  </a:lnTo>
                  <a:lnTo>
                    <a:pt x="6013521" y="5925155"/>
                  </a:lnTo>
                  <a:lnTo>
                    <a:pt x="5709353" y="5623287"/>
                  </a:lnTo>
                  <a:lnTo>
                    <a:pt x="5699980" y="5633523"/>
                  </a:lnTo>
                  <a:cubicBezTo>
                    <a:pt x="5179910" y="6152819"/>
                    <a:pt x="4473899" y="6485946"/>
                    <a:pt x="3690433" y="6524418"/>
                  </a:cubicBezTo>
                  <a:lnTo>
                    <a:pt x="3630400" y="6525888"/>
                  </a:lnTo>
                  <a:lnTo>
                    <a:pt x="3630400" y="6958164"/>
                  </a:lnTo>
                  <a:lnTo>
                    <a:pt x="3445312" y="6958164"/>
                  </a:lnTo>
                  <a:lnTo>
                    <a:pt x="3445312" y="6523773"/>
                  </a:lnTo>
                  <a:lnTo>
                    <a:pt x="3244295" y="6514256"/>
                  </a:lnTo>
                  <a:cubicBezTo>
                    <a:pt x="2567993" y="6449885"/>
                    <a:pt x="1955872" y="6165390"/>
                    <a:pt x="1480382" y="5733223"/>
                  </a:cubicBezTo>
                  <a:lnTo>
                    <a:pt x="1425971" y="5679135"/>
                  </a:lnTo>
                  <a:lnTo>
                    <a:pt x="999780" y="6026192"/>
                  </a:lnTo>
                  <a:lnTo>
                    <a:pt x="882907" y="5882670"/>
                  </a:lnTo>
                  <a:lnTo>
                    <a:pt x="1293977" y="5547926"/>
                  </a:lnTo>
                  <a:lnTo>
                    <a:pt x="1285177" y="5539178"/>
                  </a:lnTo>
                  <a:cubicBezTo>
                    <a:pt x="850203" y="5066298"/>
                    <a:pt x="562212" y="4456095"/>
                    <a:pt x="493654" y="3781022"/>
                  </a:cubicBezTo>
                  <a:lnTo>
                    <a:pt x="482529" y="3560699"/>
                  </a:lnTo>
                  <a:lnTo>
                    <a:pt x="0" y="3560699"/>
                  </a:lnTo>
                  <a:lnTo>
                    <a:pt x="0" y="3375611"/>
                  </a:lnTo>
                  <a:lnTo>
                    <a:pt x="481819" y="3375611"/>
                  </a:lnTo>
                  <a:lnTo>
                    <a:pt x="489236" y="3202406"/>
                  </a:lnTo>
                  <a:cubicBezTo>
                    <a:pt x="541976" y="2589340"/>
                    <a:pt x="775483" y="2027932"/>
                    <a:pt x="1136201" y="1571735"/>
                  </a:cubicBezTo>
                  <a:lnTo>
                    <a:pt x="1290974" y="1393592"/>
                  </a:lnTo>
                  <a:lnTo>
                    <a:pt x="896050" y="1001653"/>
                  </a:lnTo>
                  <a:lnTo>
                    <a:pt x="1026430" y="870280"/>
                  </a:lnTo>
                  <a:lnTo>
                    <a:pt x="1421607" y="1262471"/>
                  </a:lnTo>
                  <a:lnTo>
                    <a:pt x="1528383" y="1160367"/>
                  </a:lnTo>
                  <a:cubicBezTo>
                    <a:pt x="2029052" y="724050"/>
                    <a:pt x="2673035" y="447993"/>
                    <a:pt x="3380390" y="412137"/>
                  </a:cubicBezTo>
                  <a:lnTo>
                    <a:pt x="3445313" y="410496"/>
                  </a:lnTo>
                  <a:close/>
                </a:path>
              </a:pathLst>
            </a:custGeom>
            <a:solidFill>
              <a:srgbClr val="87CEFA"/>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pic>
          <p:nvPicPr>
            <p:cNvPr id="30" name="Graphic 29" descr="Brain with solid fill">
              <a:extLst>
                <a:ext uri="{FF2B5EF4-FFF2-40B4-BE49-F238E27FC236}">
                  <a16:creationId xmlns:a16="http://schemas.microsoft.com/office/drawing/2014/main" id="{7DCC7FC3-0519-313B-CE2C-6FEEE10C46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12852" y="2346659"/>
              <a:ext cx="574931" cy="574931"/>
            </a:xfrm>
            <a:prstGeom prst="rect">
              <a:avLst/>
            </a:prstGeom>
          </p:spPr>
        </p:pic>
        <p:pic>
          <p:nvPicPr>
            <p:cNvPr id="32" name="Graphic 31" descr="Bar chart with solid fill">
              <a:extLst>
                <a:ext uri="{FF2B5EF4-FFF2-40B4-BE49-F238E27FC236}">
                  <a16:creationId xmlns:a16="http://schemas.microsoft.com/office/drawing/2014/main" id="{5808CAB7-F1D8-39BE-89D1-2D9813F0F35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06996" y="600208"/>
              <a:ext cx="735431" cy="735431"/>
            </a:xfrm>
            <a:prstGeom prst="rect">
              <a:avLst/>
            </a:prstGeom>
          </p:spPr>
        </p:pic>
        <p:pic>
          <p:nvPicPr>
            <p:cNvPr id="34" name="Graphic 33" descr="Boardroom with solid fill">
              <a:extLst>
                <a:ext uri="{FF2B5EF4-FFF2-40B4-BE49-F238E27FC236}">
                  <a16:creationId xmlns:a16="http://schemas.microsoft.com/office/drawing/2014/main" id="{6C6FF4B0-C19E-3964-8ECA-E0A09432FA6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59240" y="3723992"/>
              <a:ext cx="729364" cy="729364"/>
            </a:xfrm>
            <a:prstGeom prst="rect">
              <a:avLst/>
            </a:prstGeom>
          </p:spPr>
        </p:pic>
        <p:pic>
          <p:nvPicPr>
            <p:cNvPr id="36" name="Graphic 35" descr="Computer with solid fill">
              <a:extLst>
                <a:ext uri="{FF2B5EF4-FFF2-40B4-BE49-F238E27FC236}">
                  <a16:creationId xmlns:a16="http://schemas.microsoft.com/office/drawing/2014/main" id="{DE64F8E7-7891-C276-8CA2-147E25B16BC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8542" y="4540939"/>
              <a:ext cx="595759" cy="595759"/>
            </a:xfrm>
            <a:prstGeom prst="rect">
              <a:avLst/>
            </a:prstGeom>
          </p:spPr>
        </p:pic>
        <p:pic>
          <p:nvPicPr>
            <p:cNvPr id="38" name="Graphic 37" descr="Chat bubble with solid fill">
              <a:extLst>
                <a:ext uri="{FF2B5EF4-FFF2-40B4-BE49-F238E27FC236}">
                  <a16:creationId xmlns:a16="http://schemas.microsoft.com/office/drawing/2014/main" id="{F9D240E8-16C8-D961-89BE-DA420C2D6BF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12449" y="76657"/>
              <a:ext cx="595759" cy="595759"/>
            </a:xfrm>
            <a:prstGeom prst="rect">
              <a:avLst/>
            </a:prstGeom>
          </p:spPr>
        </p:pic>
      </p:grpSp>
      <p:pic>
        <p:nvPicPr>
          <p:cNvPr id="12" name="Graphic 11" descr="Boardroom with solid fill">
            <a:extLst>
              <a:ext uri="{FF2B5EF4-FFF2-40B4-BE49-F238E27FC236}">
                <a16:creationId xmlns:a16="http://schemas.microsoft.com/office/drawing/2014/main" id="{A90ECD28-FDF8-C1BE-124E-7E4514D6244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06165" y="821659"/>
            <a:ext cx="3116574" cy="3116574"/>
          </a:xfrm>
          <a:prstGeom prst="rect">
            <a:avLst/>
          </a:prstGeom>
        </p:spPr>
      </p:pic>
      <p:sp>
        <p:nvSpPr>
          <p:cNvPr id="13" name="TextBox 12">
            <a:extLst>
              <a:ext uri="{FF2B5EF4-FFF2-40B4-BE49-F238E27FC236}">
                <a16:creationId xmlns:a16="http://schemas.microsoft.com/office/drawing/2014/main" id="{C121A13A-5A14-1051-1B2A-9B7C103F404E}"/>
              </a:ext>
            </a:extLst>
          </p:cNvPr>
          <p:cNvSpPr txBox="1"/>
          <p:nvPr/>
        </p:nvSpPr>
        <p:spPr>
          <a:xfrm>
            <a:off x="6980474" y="1270564"/>
            <a:ext cx="4953334" cy="2123658"/>
          </a:xfrm>
          <a:prstGeom prst="rect">
            <a:avLst/>
          </a:prstGeom>
          <a:noFill/>
        </p:spPr>
        <p:txBody>
          <a:bodyPr wrap="square" rtlCol="0">
            <a:spAutoFit/>
          </a:bodyPr>
          <a:lstStyle/>
          <a:p>
            <a:r>
              <a:rPr lang="en-GB" sz="4400" dirty="0">
                <a:latin typeface="Bahnschrift Condensed" panose="020B0502040204020203" pitchFamily="34" charset="0"/>
              </a:rPr>
              <a:t>Collaboration </a:t>
            </a:r>
          </a:p>
          <a:p>
            <a:r>
              <a:rPr lang="en-GB" sz="4400" dirty="0">
                <a:latin typeface="Bahnschrift Condensed" panose="020B0502040204020203" pitchFamily="34" charset="0"/>
              </a:rPr>
              <a:t>Combine models</a:t>
            </a:r>
          </a:p>
          <a:p>
            <a:endParaRPr lang="en-GB" sz="4400" dirty="0">
              <a:latin typeface="Bahnschrift Condensed" panose="020B0502040204020203" pitchFamily="34" charset="0"/>
            </a:endParaRPr>
          </a:p>
        </p:txBody>
      </p:sp>
    </p:spTree>
    <p:extLst>
      <p:ext uri="{BB962C8B-B14F-4D97-AF65-F5344CB8AC3E}">
        <p14:creationId xmlns:p14="http://schemas.microsoft.com/office/powerpoint/2010/main" val="1720556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nd holding smart phone with blank screen - IOsteopath">
            <a:extLst>
              <a:ext uri="{FF2B5EF4-FFF2-40B4-BE49-F238E27FC236}">
                <a16:creationId xmlns:a16="http://schemas.microsoft.com/office/drawing/2014/main" id="{0EF935A8-134D-41E0-B72D-33D3A7ABD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2166521" y="-149261"/>
            <a:ext cx="3313682" cy="43091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3,848,900+ Mobile Phone Stock Photos, Pictures &amp; Royalty-Free Images -  iStock | Smartphone, Cell phone icon, Cell phone in hand">
            <a:extLst>
              <a:ext uri="{FF2B5EF4-FFF2-40B4-BE49-F238E27FC236}">
                <a16:creationId xmlns:a16="http://schemas.microsoft.com/office/drawing/2014/main" id="{12347283-B846-4413-11EA-36172EB89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106719" y="-4127005"/>
            <a:ext cx="4267512" cy="45659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59,600+ Hand Holding Mobile Phone Stock Photos, Pictures ...">
            <a:extLst>
              <a:ext uri="{FF2B5EF4-FFF2-40B4-BE49-F238E27FC236}">
                <a16:creationId xmlns:a16="http://schemas.microsoft.com/office/drawing/2014/main" id="{C8F30BA3-BF46-AC22-E46C-3D41528B1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875" y="6901177"/>
            <a:ext cx="3688356" cy="36160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 Holding Phone Images - Free Download on Freepik">
            <a:extLst>
              <a:ext uri="{FF2B5EF4-FFF2-40B4-BE49-F238E27FC236}">
                <a16:creationId xmlns:a16="http://schemas.microsoft.com/office/drawing/2014/main" id="{5251070B-48BA-BBAE-C9ED-310C440604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2173" y="7634891"/>
            <a:ext cx="2798732" cy="39194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15,500+ Hand Holding Old Phone Stock Photos, Pictures &amp; Royalty-Free Images  - iStock | Hand holding old phone isolated">
            <a:extLst>
              <a:ext uri="{FF2B5EF4-FFF2-40B4-BE49-F238E27FC236}">
                <a16:creationId xmlns:a16="http://schemas.microsoft.com/office/drawing/2014/main" id="{D365A326-E6DC-8F58-0161-C0F67B77D9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6437530" y="-2643705"/>
            <a:ext cx="4106960" cy="273299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1,357,251 Mobile Phone Hand Images, Stock Photos, 3D objects, &amp; Vectors |  Shutterstock">
            <a:extLst>
              <a:ext uri="{FF2B5EF4-FFF2-40B4-BE49-F238E27FC236}">
                <a16:creationId xmlns:a16="http://schemas.microsoft.com/office/drawing/2014/main" id="{377DA846-7184-FB0F-FCC6-BF27999D125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7871"/>
          <a:stretch/>
        </p:blipFill>
        <p:spPr bwMode="auto">
          <a:xfrm rot="5400000">
            <a:off x="-2629468" y="-148162"/>
            <a:ext cx="2182816" cy="29676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79,644 Hand Holding Phone Stock Photos, High-Res Pictures, and Images -  Getty Images">
            <a:extLst>
              <a:ext uri="{FF2B5EF4-FFF2-40B4-BE49-F238E27FC236}">
                <a16:creationId xmlns:a16="http://schemas.microsoft.com/office/drawing/2014/main" id="{C2C37C58-F7BD-B008-53DE-AFD632425D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923" t="8930" r="42461" b="7516"/>
          <a:stretch/>
        </p:blipFill>
        <p:spPr bwMode="auto">
          <a:xfrm flipH="1">
            <a:off x="-1746553" y="2938524"/>
            <a:ext cx="1726374" cy="3247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3,399 02 Phone Stock Photos, High-Res Pictures, and Images - Getty Images">
            <a:extLst>
              <a:ext uri="{FF2B5EF4-FFF2-40B4-BE49-F238E27FC236}">
                <a16:creationId xmlns:a16="http://schemas.microsoft.com/office/drawing/2014/main" id="{562EABAC-FDEA-7E61-D729-31108A31D76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868" t="8504" r="29860" b="42192"/>
          <a:stretch/>
        </p:blipFill>
        <p:spPr bwMode="auto">
          <a:xfrm>
            <a:off x="5067301" y="3156836"/>
            <a:ext cx="7124700" cy="37011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15905C-792C-372D-F5D6-7C4F9F244BE1}"/>
              </a:ext>
            </a:extLst>
          </p:cNvPr>
          <p:cNvSpPr txBox="1"/>
          <p:nvPr/>
        </p:nvSpPr>
        <p:spPr>
          <a:xfrm>
            <a:off x="-1649436" y="1049359"/>
            <a:ext cx="1397800" cy="707886"/>
          </a:xfrm>
          <a:prstGeom prst="rect">
            <a:avLst/>
          </a:prstGeom>
          <a:noFill/>
        </p:spPr>
        <p:txBody>
          <a:bodyPr wrap="square" rtlCol="0">
            <a:spAutoFit/>
          </a:bodyPr>
          <a:lstStyle/>
          <a:p>
            <a:pPr algn="ctr"/>
            <a:r>
              <a:rPr lang="en-GB" sz="2000" dirty="0"/>
              <a:t>Question everything</a:t>
            </a:r>
            <a:endParaRPr lang="en-GB" sz="1400" dirty="0"/>
          </a:p>
        </p:txBody>
      </p:sp>
      <p:sp>
        <p:nvSpPr>
          <p:cNvPr id="4" name="TextBox 3">
            <a:extLst>
              <a:ext uri="{FF2B5EF4-FFF2-40B4-BE49-F238E27FC236}">
                <a16:creationId xmlns:a16="http://schemas.microsoft.com/office/drawing/2014/main" id="{1587652A-9F15-5451-8A10-7CFCF017BC5A}"/>
              </a:ext>
            </a:extLst>
          </p:cNvPr>
          <p:cNvSpPr txBox="1"/>
          <p:nvPr/>
        </p:nvSpPr>
        <p:spPr>
          <a:xfrm>
            <a:off x="3438201" y="-2270705"/>
            <a:ext cx="1383409" cy="1585049"/>
          </a:xfrm>
          <a:prstGeom prst="rect">
            <a:avLst/>
          </a:prstGeom>
          <a:noFill/>
        </p:spPr>
        <p:txBody>
          <a:bodyPr wrap="square" rtlCol="0">
            <a:spAutoFit/>
          </a:bodyPr>
          <a:lstStyle/>
          <a:p>
            <a:pPr algn="ctr"/>
            <a:r>
              <a:rPr lang="en-GB" sz="2400" dirty="0"/>
              <a:t>Be</a:t>
            </a:r>
          </a:p>
          <a:p>
            <a:pPr algn="ctr"/>
            <a:endParaRPr lang="en-GB" sz="100" dirty="0"/>
          </a:p>
          <a:p>
            <a:pPr algn="ctr"/>
            <a:r>
              <a:rPr lang="en-GB" sz="2400" dirty="0"/>
              <a:t>SMART</a:t>
            </a:r>
          </a:p>
          <a:p>
            <a:pPr algn="ctr"/>
            <a:r>
              <a:rPr lang="en-GB" sz="2400" dirty="0"/>
              <a:t>BRAVE</a:t>
            </a:r>
          </a:p>
          <a:p>
            <a:pPr algn="ctr"/>
            <a:r>
              <a:rPr lang="en-GB" sz="2400" dirty="0"/>
              <a:t>WISE</a:t>
            </a:r>
          </a:p>
        </p:txBody>
      </p:sp>
      <p:sp>
        <p:nvSpPr>
          <p:cNvPr id="5" name="TextBox 4">
            <a:extLst>
              <a:ext uri="{FF2B5EF4-FFF2-40B4-BE49-F238E27FC236}">
                <a16:creationId xmlns:a16="http://schemas.microsoft.com/office/drawing/2014/main" id="{713D6C03-8728-E3AC-540B-07FD0F66A65D}"/>
              </a:ext>
            </a:extLst>
          </p:cNvPr>
          <p:cNvSpPr txBox="1"/>
          <p:nvPr/>
        </p:nvSpPr>
        <p:spPr>
          <a:xfrm>
            <a:off x="6234559" y="8807284"/>
            <a:ext cx="1276135" cy="1015663"/>
          </a:xfrm>
          <a:prstGeom prst="rect">
            <a:avLst/>
          </a:prstGeom>
          <a:noFill/>
        </p:spPr>
        <p:txBody>
          <a:bodyPr wrap="square" rtlCol="0">
            <a:spAutoFit/>
          </a:bodyPr>
          <a:lstStyle/>
          <a:p>
            <a:pPr algn="ctr"/>
            <a:r>
              <a:rPr lang="en-GB" sz="2000" dirty="0"/>
              <a:t>THINK </a:t>
            </a:r>
          </a:p>
          <a:p>
            <a:pPr algn="ctr"/>
            <a:r>
              <a:rPr lang="en-GB" sz="2000" dirty="0"/>
              <a:t>FOR YOURSELF</a:t>
            </a:r>
            <a:endParaRPr lang="en-GB" sz="1400" dirty="0"/>
          </a:p>
        </p:txBody>
      </p:sp>
      <p:sp>
        <p:nvSpPr>
          <p:cNvPr id="6" name="TextBox 5">
            <a:extLst>
              <a:ext uri="{FF2B5EF4-FFF2-40B4-BE49-F238E27FC236}">
                <a16:creationId xmlns:a16="http://schemas.microsoft.com/office/drawing/2014/main" id="{07F5FE5C-6F44-72D5-D695-36342D97551F}"/>
              </a:ext>
            </a:extLst>
          </p:cNvPr>
          <p:cNvSpPr txBox="1"/>
          <p:nvPr/>
        </p:nvSpPr>
        <p:spPr>
          <a:xfrm>
            <a:off x="12909717" y="2229093"/>
            <a:ext cx="1276135" cy="1384995"/>
          </a:xfrm>
          <a:prstGeom prst="rect">
            <a:avLst/>
          </a:prstGeom>
          <a:noFill/>
        </p:spPr>
        <p:txBody>
          <a:bodyPr wrap="square" rtlCol="0">
            <a:spAutoFit/>
          </a:bodyPr>
          <a:lstStyle/>
          <a:p>
            <a:pPr algn="ctr"/>
            <a:r>
              <a:rPr lang="en-GB" sz="3200" dirty="0"/>
              <a:t>Speak </a:t>
            </a:r>
          </a:p>
          <a:p>
            <a:pPr algn="ctr"/>
            <a:r>
              <a:rPr lang="en-GB" sz="3200" dirty="0"/>
              <a:t>out</a:t>
            </a:r>
          </a:p>
          <a:p>
            <a:pPr algn="ctr"/>
            <a:endParaRPr lang="en-GB" sz="2000" dirty="0"/>
          </a:p>
        </p:txBody>
      </p:sp>
      <p:sp>
        <p:nvSpPr>
          <p:cNvPr id="7" name="TextBox 6">
            <a:extLst>
              <a:ext uri="{FF2B5EF4-FFF2-40B4-BE49-F238E27FC236}">
                <a16:creationId xmlns:a16="http://schemas.microsoft.com/office/drawing/2014/main" id="{D39C1716-590C-D624-9FB0-44F1D8B73077}"/>
              </a:ext>
            </a:extLst>
          </p:cNvPr>
          <p:cNvSpPr txBox="1"/>
          <p:nvPr/>
        </p:nvSpPr>
        <p:spPr>
          <a:xfrm>
            <a:off x="7964262" y="-1571505"/>
            <a:ext cx="1276135" cy="1138773"/>
          </a:xfrm>
          <a:prstGeom prst="rect">
            <a:avLst/>
          </a:prstGeom>
          <a:noFill/>
        </p:spPr>
        <p:txBody>
          <a:bodyPr wrap="square" rtlCol="0">
            <a:spAutoFit/>
          </a:bodyPr>
          <a:lstStyle/>
          <a:p>
            <a:pPr algn="ctr"/>
            <a:r>
              <a:rPr lang="en-GB" sz="2400" dirty="0"/>
              <a:t>Rise </a:t>
            </a:r>
          </a:p>
          <a:p>
            <a:pPr algn="ctr"/>
            <a:r>
              <a:rPr lang="en-GB" sz="2400" dirty="0"/>
              <a:t>UP</a:t>
            </a:r>
          </a:p>
          <a:p>
            <a:pPr algn="ctr"/>
            <a:endParaRPr lang="en-GB" sz="2000" dirty="0"/>
          </a:p>
        </p:txBody>
      </p:sp>
      <p:sp>
        <p:nvSpPr>
          <p:cNvPr id="8" name="TextBox 7">
            <a:extLst>
              <a:ext uri="{FF2B5EF4-FFF2-40B4-BE49-F238E27FC236}">
                <a16:creationId xmlns:a16="http://schemas.microsoft.com/office/drawing/2014/main" id="{AA1A372E-EBDD-051E-C94F-1B640C480BA8}"/>
              </a:ext>
            </a:extLst>
          </p:cNvPr>
          <p:cNvSpPr txBox="1"/>
          <p:nvPr/>
        </p:nvSpPr>
        <p:spPr>
          <a:xfrm>
            <a:off x="1849408" y="8211825"/>
            <a:ext cx="1435189" cy="707886"/>
          </a:xfrm>
          <a:prstGeom prst="rect">
            <a:avLst/>
          </a:prstGeom>
          <a:noFill/>
        </p:spPr>
        <p:txBody>
          <a:bodyPr wrap="square" rtlCol="0">
            <a:spAutoFit/>
          </a:bodyPr>
          <a:lstStyle/>
          <a:p>
            <a:pPr algn="ctr"/>
            <a:r>
              <a:rPr lang="en-GB" sz="2000" dirty="0"/>
              <a:t>Leave a LEGACY</a:t>
            </a:r>
          </a:p>
        </p:txBody>
      </p:sp>
      <p:sp>
        <p:nvSpPr>
          <p:cNvPr id="9" name="TextBox 8">
            <a:extLst>
              <a:ext uri="{FF2B5EF4-FFF2-40B4-BE49-F238E27FC236}">
                <a16:creationId xmlns:a16="http://schemas.microsoft.com/office/drawing/2014/main" id="{F801779B-87F2-62B8-0103-767703DD3B47}"/>
              </a:ext>
            </a:extLst>
          </p:cNvPr>
          <p:cNvSpPr txBox="1"/>
          <p:nvPr/>
        </p:nvSpPr>
        <p:spPr>
          <a:xfrm>
            <a:off x="-1394881" y="3659370"/>
            <a:ext cx="1276135" cy="923330"/>
          </a:xfrm>
          <a:prstGeom prst="rect">
            <a:avLst/>
          </a:prstGeom>
          <a:noFill/>
        </p:spPr>
        <p:txBody>
          <a:bodyPr wrap="square" rtlCol="0">
            <a:spAutoFit/>
          </a:bodyPr>
          <a:lstStyle/>
          <a:p>
            <a:pPr algn="ctr"/>
            <a:r>
              <a:rPr lang="en-GB" dirty="0"/>
              <a:t>Read </a:t>
            </a:r>
          </a:p>
          <a:p>
            <a:pPr algn="ctr"/>
            <a:r>
              <a:rPr lang="en-GB" dirty="0"/>
              <a:t>and Research</a:t>
            </a:r>
            <a:endParaRPr lang="en-GB" sz="1200" dirty="0"/>
          </a:p>
        </p:txBody>
      </p:sp>
      <p:sp>
        <p:nvSpPr>
          <p:cNvPr id="10" name="TextBox 9">
            <a:extLst>
              <a:ext uri="{FF2B5EF4-FFF2-40B4-BE49-F238E27FC236}">
                <a16:creationId xmlns:a16="http://schemas.microsoft.com/office/drawing/2014/main" id="{F21F0510-A6D8-23C6-258C-A50D62164811}"/>
              </a:ext>
            </a:extLst>
          </p:cNvPr>
          <p:cNvSpPr txBox="1"/>
          <p:nvPr/>
        </p:nvSpPr>
        <p:spPr>
          <a:xfrm>
            <a:off x="12909717" y="5007418"/>
            <a:ext cx="1946867" cy="1384995"/>
          </a:xfrm>
          <a:prstGeom prst="rect">
            <a:avLst/>
          </a:prstGeom>
          <a:noFill/>
        </p:spPr>
        <p:txBody>
          <a:bodyPr wrap="square" rtlCol="0">
            <a:spAutoFit/>
          </a:bodyPr>
          <a:lstStyle/>
          <a:p>
            <a:pPr algn="ctr"/>
            <a:r>
              <a:rPr lang="en-GB" sz="3200" dirty="0"/>
              <a:t>Seek the TRUTH</a:t>
            </a:r>
          </a:p>
          <a:p>
            <a:pPr algn="ctr"/>
            <a:endParaRPr lang="en-GB" sz="2000" dirty="0"/>
          </a:p>
        </p:txBody>
      </p:sp>
      <p:sp>
        <p:nvSpPr>
          <p:cNvPr id="25" name="TextBox 24">
            <a:extLst>
              <a:ext uri="{FF2B5EF4-FFF2-40B4-BE49-F238E27FC236}">
                <a16:creationId xmlns:a16="http://schemas.microsoft.com/office/drawing/2014/main" id="{5D7495FE-A544-99F3-7589-0FA8A1F9C1B4}"/>
              </a:ext>
            </a:extLst>
          </p:cNvPr>
          <p:cNvSpPr txBox="1"/>
          <p:nvPr/>
        </p:nvSpPr>
        <p:spPr>
          <a:xfrm>
            <a:off x="7734300" y="4407573"/>
            <a:ext cx="3313682" cy="1107996"/>
          </a:xfrm>
          <a:prstGeom prst="rect">
            <a:avLst/>
          </a:prstGeom>
          <a:noFill/>
        </p:spPr>
        <p:txBody>
          <a:bodyPr wrap="square" rtlCol="0">
            <a:spAutoFit/>
          </a:bodyPr>
          <a:lstStyle/>
          <a:p>
            <a:pPr algn="ctr"/>
            <a:r>
              <a:rPr lang="en-GB" sz="6600" dirty="0">
                <a:solidFill>
                  <a:schemeClr val="bg2">
                    <a:lumMod val="25000"/>
                  </a:schemeClr>
                </a:solidFill>
                <a:latin typeface="Bahnschrift Condensed" panose="020B0502040204020203" pitchFamily="34" charset="0"/>
              </a:rPr>
              <a:t>Conclusion</a:t>
            </a:r>
          </a:p>
        </p:txBody>
      </p:sp>
      <p:sp>
        <p:nvSpPr>
          <p:cNvPr id="26" name="TextBox 25">
            <a:extLst>
              <a:ext uri="{FF2B5EF4-FFF2-40B4-BE49-F238E27FC236}">
                <a16:creationId xmlns:a16="http://schemas.microsoft.com/office/drawing/2014/main" id="{B77D5409-9F92-403D-16CB-71AA9CE36B43}"/>
              </a:ext>
            </a:extLst>
          </p:cNvPr>
          <p:cNvSpPr txBox="1"/>
          <p:nvPr/>
        </p:nvSpPr>
        <p:spPr>
          <a:xfrm>
            <a:off x="-1649436" y="3372740"/>
            <a:ext cx="1807276" cy="1477328"/>
          </a:xfrm>
          <a:prstGeom prst="rect">
            <a:avLst/>
          </a:prstGeom>
          <a:noFill/>
        </p:spPr>
        <p:txBody>
          <a:bodyPr wrap="square" rtlCol="0">
            <a:spAutoFit/>
          </a:bodyPr>
          <a:lstStyle/>
          <a:p>
            <a:pPr algn="ctr"/>
            <a:r>
              <a:rPr lang="en-GB" sz="3600" dirty="0"/>
              <a:t>BERT</a:t>
            </a:r>
          </a:p>
          <a:p>
            <a:pPr algn="ctr"/>
            <a:endParaRPr lang="en-GB" dirty="0"/>
          </a:p>
          <a:p>
            <a:pPr algn="ctr"/>
            <a:r>
              <a:rPr lang="en-GB" dirty="0"/>
              <a:t>Prediction </a:t>
            </a:r>
          </a:p>
          <a:p>
            <a:pPr algn="ctr"/>
            <a:r>
              <a:rPr lang="en-GB" dirty="0"/>
              <a:t>model</a:t>
            </a:r>
            <a:endParaRPr lang="en-GB" sz="800" dirty="0"/>
          </a:p>
        </p:txBody>
      </p:sp>
      <p:grpSp>
        <p:nvGrpSpPr>
          <p:cNvPr id="3" name="Group 2">
            <a:extLst>
              <a:ext uri="{FF2B5EF4-FFF2-40B4-BE49-F238E27FC236}">
                <a16:creationId xmlns:a16="http://schemas.microsoft.com/office/drawing/2014/main" id="{D314CEDF-EAAF-F726-02B9-BCDC13B6FDAD}"/>
              </a:ext>
            </a:extLst>
          </p:cNvPr>
          <p:cNvGrpSpPr/>
          <p:nvPr/>
        </p:nvGrpSpPr>
        <p:grpSpPr>
          <a:xfrm rot="5400000">
            <a:off x="-2602859" y="-196240"/>
            <a:ext cx="5324394" cy="5565651"/>
            <a:chOff x="-2602859" y="-196240"/>
            <a:chExt cx="5324394" cy="5565651"/>
          </a:xfrm>
        </p:grpSpPr>
        <p:sp>
          <p:nvSpPr>
            <p:cNvPr id="24" name="Freeform: Shape 23">
              <a:extLst>
                <a:ext uri="{FF2B5EF4-FFF2-40B4-BE49-F238E27FC236}">
                  <a16:creationId xmlns:a16="http://schemas.microsoft.com/office/drawing/2014/main" id="{DF0B0658-F4D2-8852-612B-3B869A33FF58}"/>
                </a:ext>
              </a:extLst>
            </p:cNvPr>
            <p:cNvSpPr/>
            <p:nvPr/>
          </p:nvSpPr>
          <p:spPr>
            <a:xfrm>
              <a:off x="-2602859" y="-196240"/>
              <a:ext cx="5324394" cy="5565651"/>
            </a:xfrm>
            <a:custGeom>
              <a:avLst/>
              <a:gdLst>
                <a:gd name="connsiteX0" fmla="*/ 3630400 w 6991430"/>
                <a:gd name="connsiteY0" fmla="*/ 951991 h 6958164"/>
                <a:gd name="connsiteX1" fmla="*/ 3630400 w 6991430"/>
                <a:gd name="connsiteY1" fmla="*/ 1466850 h 6958164"/>
                <a:gd name="connsiteX2" fmla="*/ 3445313 w 6991430"/>
                <a:gd name="connsiteY2" fmla="*/ 1466850 h 6958164"/>
                <a:gd name="connsiteX3" fmla="*/ 3445313 w 6991430"/>
                <a:gd name="connsiteY3" fmla="*/ 952829 h 6958164"/>
                <a:gd name="connsiteX4" fmla="*/ 3280201 w 6991430"/>
                <a:gd name="connsiteY4" fmla="*/ 961166 h 6958164"/>
                <a:gd name="connsiteX5" fmla="*/ 1832308 w 6991430"/>
                <a:gd name="connsiteY5" fmla="*/ 1613007 h 6958164"/>
                <a:gd name="connsiteX6" fmla="*/ 1803756 w 6991430"/>
                <a:gd name="connsiteY6" fmla="*/ 1641731 h 6958164"/>
                <a:gd name="connsiteX7" fmla="*/ 2067576 w 6991430"/>
                <a:gd name="connsiteY7" fmla="*/ 1903558 h 6958164"/>
                <a:gd name="connsiteX8" fmla="*/ 1937197 w 6991430"/>
                <a:gd name="connsiteY8" fmla="*/ 2034931 h 6958164"/>
                <a:gd name="connsiteX9" fmla="*/ 1673269 w 6991430"/>
                <a:gd name="connsiteY9" fmla="*/ 1772998 h 6958164"/>
                <a:gd name="connsiteX10" fmla="*/ 1672507 w 6991430"/>
                <a:gd name="connsiteY10" fmla="*/ 1773764 h 6958164"/>
                <a:gd name="connsiteX11" fmla="*/ 1029304 w 6991430"/>
                <a:gd name="connsiteY11" fmla="*/ 3226398 h 6958164"/>
                <a:gd name="connsiteX12" fmla="*/ 1022239 w 6991430"/>
                <a:gd name="connsiteY12" fmla="*/ 3375611 h 6958164"/>
                <a:gd name="connsiteX13" fmla="*/ 1466850 w 6991430"/>
                <a:gd name="connsiteY13" fmla="*/ 3375611 h 6958164"/>
                <a:gd name="connsiteX14" fmla="*/ 1466850 w 6991430"/>
                <a:gd name="connsiteY14" fmla="*/ 3560699 h 6958164"/>
                <a:gd name="connsiteX15" fmla="*/ 1022530 w 6991430"/>
                <a:gd name="connsiteY15" fmla="*/ 3560699 h 6958164"/>
                <a:gd name="connsiteX16" fmla="*/ 1030867 w 6991430"/>
                <a:gd name="connsiteY16" fmla="*/ 3725811 h 6958164"/>
                <a:gd name="connsiteX17" fmla="*/ 1682709 w 6991430"/>
                <a:gd name="connsiteY17" fmla="*/ 5173704 h 6958164"/>
                <a:gd name="connsiteX18" fmla="*/ 1714599 w 6991430"/>
                <a:gd name="connsiteY18" fmla="*/ 5205404 h 6958164"/>
                <a:gd name="connsiteX19" fmla="*/ 2020334 w 6991430"/>
                <a:gd name="connsiteY19" fmla="*/ 4956437 h 6958164"/>
                <a:gd name="connsiteX20" fmla="*/ 2137207 w 6991430"/>
                <a:gd name="connsiteY20" fmla="*/ 5099958 h 6958164"/>
                <a:gd name="connsiteX21" fmla="*/ 1846903 w 6991430"/>
                <a:gd name="connsiteY21" fmla="*/ 5336359 h 6958164"/>
                <a:gd name="connsiteX22" fmla="*/ 2018000 w 6991430"/>
                <a:gd name="connsiteY22" fmla="*/ 5478415 h 6958164"/>
                <a:gd name="connsiteX23" fmla="*/ 3325987 w 6991430"/>
                <a:gd name="connsiteY23" fmla="*/ 5979375 h 6958164"/>
                <a:gd name="connsiteX24" fmla="*/ 3445312 w 6991430"/>
                <a:gd name="connsiteY24" fmla="*/ 5984320 h 6958164"/>
                <a:gd name="connsiteX25" fmla="*/ 3445312 w 6991430"/>
                <a:gd name="connsiteY25" fmla="*/ 5491314 h 6958164"/>
                <a:gd name="connsiteX26" fmla="*/ 3630400 w 6991430"/>
                <a:gd name="connsiteY26" fmla="*/ 5491314 h 6958164"/>
                <a:gd name="connsiteX27" fmla="*/ 3630400 w 6991430"/>
                <a:gd name="connsiteY27" fmla="*/ 5983773 h 6958164"/>
                <a:gd name="connsiteX28" fmla="*/ 3779613 w 6991430"/>
                <a:gd name="connsiteY28" fmla="*/ 5976709 h 6958164"/>
                <a:gd name="connsiteX29" fmla="*/ 5314413 w 6991430"/>
                <a:gd name="connsiteY29" fmla="*/ 5255401 h 6958164"/>
                <a:gd name="connsiteX30" fmla="*/ 5326021 w 6991430"/>
                <a:gd name="connsiteY30" fmla="*/ 5242852 h 6958164"/>
                <a:gd name="connsiteX31" fmla="*/ 4972374 w 6991430"/>
                <a:gd name="connsiteY31" fmla="*/ 4891878 h 6958164"/>
                <a:gd name="connsiteX32" fmla="*/ 5102754 w 6991430"/>
                <a:gd name="connsiteY32" fmla="*/ 4760505 h 6958164"/>
                <a:gd name="connsiteX33" fmla="*/ 5451780 w 6991430"/>
                <a:gd name="connsiteY33" fmla="*/ 5106894 h 6958164"/>
                <a:gd name="connsiteX34" fmla="*/ 5458736 w 6991430"/>
                <a:gd name="connsiteY34" fmla="*/ 5099375 h 6958164"/>
                <a:gd name="connsiteX35" fmla="*/ 6044846 w 6991430"/>
                <a:gd name="connsiteY35" fmla="*/ 3725811 h 6958164"/>
                <a:gd name="connsiteX36" fmla="*/ 6053183 w 6991430"/>
                <a:gd name="connsiteY36" fmla="*/ 3560699 h 6958164"/>
                <a:gd name="connsiteX37" fmla="*/ 5524580 w 6991430"/>
                <a:gd name="connsiteY37" fmla="*/ 3560699 h 6958164"/>
                <a:gd name="connsiteX38" fmla="*/ 5524580 w 6991430"/>
                <a:gd name="connsiteY38" fmla="*/ 3375611 h 6958164"/>
                <a:gd name="connsiteX39" fmla="*/ 6053183 w 6991430"/>
                <a:gd name="connsiteY39" fmla="*/ 3375611 h 6958164"/>
                <a:gd name="connsiteX40" fmla="*/ 6044846 w 6991430"/>
                <a:gd name="connsiteY40" fmla="*/ 3210499 h 6958164"/>
                <a:gd name="connsiteX41" fmla="*/ 5393004 w 6991430"/>
                <a:gd name="connsiteY41" fmla="*/ 1762607 h 6958164"/>
                <a:gd name="connsiteX42" fmla="*/ 5351176 w 6991430"/>
                <a:gd name="connsiteY42" fmla="*/ 1721028 h 6958164"/>
                <a:gd name="connsiteX43" fmla="*/ 5006475 w 6991430"/>
                <a:gd name="connsiteY43" fmla="*/ 2001726 h 6958164"/>
                <a:gd name="connsiteX44" fmla="*/ 4889602 w 6991430"/>
                <a:gd name="connsiteY44" fmla="*/ 1858205 h 6958164"/>
                <a:gd name="connsiteX45" fmla="*/ 5217882 w 6991430"/>
                <a:gd name="connsiteY45" fmla="*/ 1590879 h 6958164"/>
                <a:gd name="connsiteX46" fmla="*/ 5057712 w 6991430"/>
                <a:gd name="connsiteY46" fmla="*/ 1457896 h 6958164"/>
                <a:gd name="connsiteX47" fmla="*/ 3749726 w 6991430"/>
                <a:gd name="connsiteY47" fmla="*/ 956936 h 6958164"/>
                <a:gd name="connsiteX48" fmla="*/ 3445313 w 6991430"/>
                <a:gd name="connsiteY48" fmla="*/ 0 h 6958164"/>
                <a:gd name="connsiteX49" fmla="*/ 3630400 w 6991430"/>
                <a:gd name="connsiteY49" fmla="*/ 0 h 6958164"/>
                <a:gd name="connsiteX50" fmla="*/ 3630400 w 6991430"/>
                <a:gd name="connsiteY50" fmla="*/ 412119 h 6958164"/>
                <a:gd name="connsiteX51" fmla="*/ 3803605 w 6991430"/>
                <a:gd name="connsiteY51" fmla="*/ 419535 h 6958164"/>
                <a:gd name="connsiteX52" fmla="*/ 5434277 w 6991430"/>
                <a:gd name="connsiteY52" fmla="*/ 1066500 h 6958164"/>
                <a:gd name="connsiteX53" fmla="*/ 5641131 w 6991430"/>
                <a:gd name="connsiteY53" fmla="*/ 1246217 h 6958164"/>
                <a:gd name="connsiteX54" fmla="*/ 6027029 w 6991430"/>
                <a:gd name="connsiteY54" fmla="*/ 931971 h 6958164"/>
                <a:gd name="connsiteX55" fmla="*/ 6143902 w 6991430"/>
                <a:gd name="connsiteY55" fmla="*/ 1075492 h 6958164"/>
                <a:gd name="connsiteX56" fmla="*/ 5770211 w 6991430"/>
                <a:gd name="connsiteY56" fmla="*/ 1379798 h 6958164"/>
                <a:gd name="connsiteX57" fmla="*/ 5845645 w 6991430"/>
                <a:gd name="connsiteY57" fmla="*/ 1458683 h 6958164"/>
                <a:gd name="connsiteX58" fmla="*/ 6593874 w 6991430"/>
                <a:gd name="connsiteY58" fmla="*/ 3310688 h 6958164"/>
                <a:gd name="connsiteX59" fmla="*/ 6595516 w 6991430"/>
                <a:gd name="connsiteY59" fmla="*/ 3375611 h 6958164"/>
                <a:gd name="connsiteX60" fmla="*/ 6991430 w 6991430"/>
                <a:gd name="connsiteY60" fmla="*/ 3375611 h 6958164"/>
                <a:gd name="connsiteX61" fmla="*/ 6991430 w 6991430"/>
                <a:gd name="connsiteY61" fmla="*/ 3560699 h 6958164"/>
                <a:gd name="connsiteX62" fmla="*/ 6595516 w 6991430"/>
                <a:gd name="connsiteY62" fmla="*/ 3560699 h 6958164"/>
                <a:gd name="connsiteX63" fmla="*/ 6593874 w 6991430"/>
                <a:gd name="connsiteY63" fmla="*/ 3625622 h 6958164"/>
                <a:gd name="connsiteX64" fmla="*/ 5886078 w 6991430"/>
                <a:gd name="connsiteY64" fmla="*/ 5430273 h 6958164"/>
                <a:gd name="connsiteX65" fmla="*/ 5834444 w 6991430"/>
                <a:gd name="connsiteY65" fmla="*/ 5486666 h 6958164"/>
                <a:gd name="connsiteX66" fmla="*/ 6143900 w 6991430"/>
                <a:gd name="connsiteY66" fmla="*/ 5793783 h 6958164"/>
                <a:gd name="connsiteX67" fmla="*/ 6013521 w 6991430"/>
                <a:gd name="connsiteY67" fmla="*/ 5925155 h 6958164"/>
                <a:gd name="connsiteX68" fmla="*/ 5709353 w 6991430"/>
                <a:gd name="connsiteY68" fmla="*/ 5623287 h 6958164"/>
                <a:gd name="connsiteX69" fmla="*/ 5699980 w 6991430"/>
                <a:gd name="connsiteY69" fmla="*/ 5633523 h 6958164"/>
                <a:gd name="connsiteX70" fmla="*/ 3690433 w 6991430"/>
                <a:gd name="connsiteY70" fmla="*/ 6524418 h 6958164"/>
                <a:gd name="connsiteX71" fmla="*/ 3630400 w 6991430"/>
                <a:gd name="connsiteY71" fmla="*/ 6525888 h 6958164"/>
                <a:gd name="connsiteX72" fmla="*/ 3630400 w 6991430"/>
                <a:gd name="connsiteY72" fmla="*/ 6958164 h 6958164"/>
                <a:gd name="connsiteX73" fmla="*/ 3445312 w 6991430"/>
                <a:gd name="connsiteY73" fmla="*/ 6958164 h 6958164"/>
                <a:gd name="connsiteX74" fmla="*/ 3445312 w 6991430"/>
                <a:gd name="connsiteY74" fmla="*/ 6523773 h 6958164"/>
                <a:gd name="connsiteX75" fmla="*/ 3244295 w 6991430"/>
                <a:gd name="connsiteY75" fmla="*/ 6514256 h 6958164"/>
                <a:gd name="connsiteX76" fmla="*/ 1480382 w 6991430"/>
                <a:gd name="connsiteY76" fmla="*/ 5733223 h 6958164"/>
                <a:gd name="connsiteX77" fmla="*/ 1425971 w 6991430"/>
                <a:gd name="connsiteY77" fmla="*/ 5679135 h 6958164"/>
                <a:gd name="connsiteX78" fmla="*/ 999780 w 6991430"/>
                <a:gd name="connsiteY78" fmla="*/ 6026192 h 6958164"/>
                <a:gd name="connsiteX79" fmla="*/ 882907 w 6991430"/>
                <a:gd name="connsiteY79" fmla="*/ 5882670 h 6958164"/>
                <a:gd name="connsiteX80" fmla="*/ 1293977 w 6991430"/>
                <a:gd name="connsiteY80" fmla="*/ 5547926 h 6958164"/>
                <a:gd name="connsiteX81" fmla="*/ 1285177 w 6991430"/>
                <a:gd name="connsiteY81" fmla="*/ 5539178 h 6958164"/>
                <a:gd name="connsiteX82" fmla="*/ 493654 w 6991430"/>
                <a:gd name="connsiteY82" fmla="*/ 3781022 h 6958164"/>
                <a:gd name="connsiteX83" fmla="*/ 482529 w 6991430"/>
                <a:gd name="connsiteY83" fmla="*/ 3560699 h 6958164"/>
                <a:gd name="connsiteX84" fmla="*/ 0 w 6991430"/>
                <a:gd name="connsiteY84" fmla="*/ 3560699 h 6958164"/>
                <a:gd name="connsiteX85" fmla="*/ 0 w 6991430"/>
                <a:gd name="connsiteY85" fmla="*/ 3375611 h 6958164"/>
                <a:gd name="connsiteX86" fmla="*/ 481819 w 6991430"/>
                <a:gd name="connsiteY86" fmla="*/ 3375611 h 6958164"/>
                <a:gd name="connsiteX87" fmla="*/ 489236 w 6991430"/>
                <a:gd name="connsiteY87" fmla="*/ 3202406 h 6958164"/>
                <a:gd name="connsiteX88" fmla="*/ 1136201 w 6991430"/>
                <a:gd name="connsiteY88" fmla="*/ 1571735 h 6958164"/>
                <a:gd name="connsiteX89" fmla="*/ 1290974 w 6991430"/>
                <a:gd name="connsiteY89" fmla="*/ 1393592 h 6958164"/>
                <a:gd name="connsiteX90" fmla="*/ 896050 w 6991430"/>
                <a:gd name="connsiteY90" fmla="*/ 1001653 h 6958164"/>
                <a:gd name="connsiteX91" fmla="*/ 1026430 w 6991430"/>
                <a:gd name="connsiteY91" fmla="*/ 870280 h 6958164"/>
                <a:gd name="connsiteX92" fmla="*/ 1421607 w 6991430"/>
                <a:gd name="connsiteY92" fmla="*/ 1262471 h 6958164"/>
                <a:gd name="connsiteX93" fmla="*/ 1528383 w 6991430"/>
                <a:gd name="connsiteY93" fmla="*/ 1160367 h 6958164"/>
                <a:gd name="connsiteX94" fmla="*/ 3380390 w 6991430"/>
                <a:gd name="connsiteY94" fmla="*/ 412137 h 6958164"/>
                <a:gd name="connsiteX95" fmla="*/ 3445313 w 6991430"/>
                <a:gd name="connsiteY95" fmla="*/ 410496 h 695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6991430" h="6958164">
                  <a:moveTo>
                    <a:pt x="3630400" y="951991"/>
                  </a:moveTo>
                  <a:lnTo>
                    <a:pt x="3630400" y="1466850"/>
                  </a:lnTo>
                  <a:lnTo>
                    <a:pt x="3445313" y="1466850"/>
                  </a:lnTo>
                  <a:lnTo>
                    <a:pt x="3445313" y="952829"/>
                  </a:lnTo>
                  <a:lnTo>
                    <a:pt x="3280201" y="961166"/>
                  </a:lnTo>
                  <a:cubicBezTo>
                    <a:pt x="2724259" y="1017625"/>
                    <a:pt x="2221739" y="1254794"/>
                    <a:pt x="1832308" y="1613007"/>
                  </a:cubicBezTo>
                  <a:lnTo>
                    <a:pt x="1803756" y="1641731"/>
                  </a:lnTo>
                  <a:lnTo>
                    <a:pt x="2067576" y="1903558"/>
                  </a:lnTo>
                  <a:lnTo>
                    <a:pt x="1937197" y="2034931"/>
                  </a:lnTo>
                  <a:lnTo>
                    <a:pt x="1673269" y="1772998"/>
                  </a:lnTo>
                  <a:lnTo>
                    <a:pt x="1672507" y="1773764"/>
                  </a:lnTo>
                  <a:cubicBezTo>
                    <a:pt x="1316605" y="2165344"/>
                    <a:pt x="1082315" y="2669444"/>
                    <a:pt x="1029304" y="3226398"/>
                  </a:cubicBezTo>
                  <a:lnTo>
                    <a:pt x="1022239" y="3375611"/>
                  </a:lnTo>
                  <a:lnTo>
                    <a:pt x="1466850" y="3375611"/>
                  </a:lnTo>
                  <a:lnTo>
                    <a:pt x="1466850" y="3560699"/>
                  </a:lnTo>
                  <a:lnTo>
                    <a:pt x="1022530" y="3560699"/>
                  </a:lnTo>
                  <a:lnTo>
                    <a:pt x="1030867" y="3725811"/>
                  </a:lnTo>
                  <a:cubicBezTo>
                    <a:pt x="1087326" y="4281753"/>
                    <a:pt x="1324495" y="4784273"/>
                    <a:pt x="1682709" y="5173704"/>
                  </a:cubicBezTo>
                  <a:lnTo>
                    <a:pt x="1714599" y="5205404"/>
                  </a:lnTo>
                  <a:lnTo>
                    <a:pt x="2020334" y="4956437"/>
                  </a:lnTo>
                  <a:lnTo>
                    <a:pt x="2137207" y="5099958"/>
                  </a:lnTo>
                  <a:lnTo>
                    <a:pt x="1846903" y="5336359"/>
                  </a:lnTo>
                  <a:lnTo>
                    <a:pt x="2018000" y="5478415"/>
                  </a:lnTo>
                  <a:cubicBezTo>
                    <a:pt x="2387697" y="5758361"/>
                    <a:pt x="2837017" y="5938671"/>
                    <a:pt x="3325987" y="5979375"/>
                  </a:cubicBezTo>
                  <a:lnTo>
                    <a:pt x="3445312" y="5984320"/>
                  </a:lnTo>
                  <a:lnTo>
                    <a:pt x="3445312" y="5491314"/>
                  </a:lnTo>
                  <a:lnTo>
                    <a:pt x="3630400" y="5491314"/>
                  </a:lnTo>
                  <a:lnTo>
                    <a:pt x="3630400" y="5983773"/>
                  </a:lnTo>
                  <a:lnTo>
                    <a:pt x="3779613" y="5976709"/>
                  </a:lnTo>
                  <a:cubicBezTo>
                    <a:pt x="4376350" y="5919911"/>
                    <a:pt x="4912412" y="5655013"/>
                    <a:pt x="5314413" y="5255401"/>
                  </a:cubicBezTo>
                  <a:lnTo>
                    <a:pt x="5326021" y="5242852"/>
                  </a:lnTo>
                  <a:lnTo>
                    <a:pt x="4972374" y="4891878"/>
                  </a:lnTo>
                  <a:lnTo>
                    <a:pt x="5102754" y="4760505"/>
                  </a:lnTo>
                  <a:lnTo>
                    <a:pt x="5451780" y="5106894"/>
                  </a:lnTo>
                  <a:lnTo>
                    <a:pt x="5458736" y="5099375"/>
                  </a:lnTo>
                  <a:cubicBezTo>
                    <a:pt x="5780158" y="4721249"/>
                    <a:pt x="5991915" y="4247007"/>
                    <a:pt x="6044846" y="3725811"/>
                  </a:cubicBezTo>
                  <a:lnTo>
                    <a:pt x="6053183" y="3560699"/>
                  </a:lnTo>
                  <a:lnTo>
                    <a:pt x="5524580" y="3560699"/>
                  </a:lnTo>
                  <a:lnTo>
                    <a:pt x="5524580" y="3375611"/>
                  </a:lnTo>
                  <a:lnTo>
                    <a:pt x="6053183" y="3375611"/>
                  </a:lnTo>
                  <a:lnTo>
                    <a:pt x="6044846" y="3210499"/>
                  </a:lnTo>
                  <a:cubicBezTo>
                    <a:pt x="5988387" y="2654557"/>
                    <a:pt x="5751218" y="2152038"/>
                    <a:pt x="5393004" y="1762607"/>
                  </a:cubicBezTo>
                  <a:lnTo>
                    <a:pt x="5351176" y="1721028"/>
                  </a:lnTo>
                  <a:lnTo>
                    <a:pt x="5006475" y="2001726"/>
                  </a:lnTo>
                  <a:lnTo>
                    <a:pt x="4889602" y="1858205"/>
                  </a:lnTo>
                  <a:lnTo>
                    <a:pt x="5217882" y="1590879"/>
                  </a:lnTo>
                  <a:lnTo>
                    <a:pt x="5057712" y="1457896"/>
                  </a:lnTo>
                  <a:cubicBezTo>
                    <a:pt x="4688016" y="1177950"/>
                    <a:pt x="4238696" y="997640"/>
                    <a:pt x="3749726" y="956936"/>
                  </a:cubicBezTo>
                  <a:close/>
                  <a:moveTo>
                    <a:pt x="3445313" y="0"/>
                  </a:moveTo>
                  <a:lnTo>
                    <a:pt x="3630400" y="0"/>
                  </a:lnTo>
                  <a:lnTo>
                    <a:pt x="3630400" y="412119"/>
                  </a:lnTo>
                  <a:lnTo>
                    <a:pt x="3803605" y="419535"/>
                  </a:lnTo>
                  <a:cubicBezTo>
                    <a:pt x="4416671" y="472276"/>
                    <a:pt x="4978080" y="705782"/>
                    <a:pt x="5434277" y="1066500"/>
                  </a:cubicBezTo>
                  <a:lnTo>
                    <a:pt x="5641131" y="1246217"/>
                  </a:lnTo>
                  <a:lnTo>
                    <a:pt x="6027029" y="931971"/>
                  </a:lnTo>
                  <a:lnTo>
                    <a:pt x="6143902" y="1075492"/>
                  </a:lnTo>
                  <a:lnTo>
                    <a:pt x="5770211" y="1379798"/>
                  </a:lnTo>
                  <a:lnTo>
                    <a:pt x="5845645" y="1458683"/>
                  </a:lnTo>
                  <a:cubicBezTo>
                    <a:pt x="6281962" y="1959351"/>
                    <a:pt x="6558019" y="2603334"/>
                    <a:pt x="6593874" y="3310688"/>
                  </a:cubicBezTo>
                  <a:lnTo>
                    <a:pt x="6595516" y="3375611"/>
                  </a:lnTo>
                  <a:lnTo>
                    <a:pt x="6991430" y="3375611"/>
                  </a:lnTo>
                  <a:lnTo>
                    <a:pt x="6991430" y="3560699"/>
                  </a:lnTo>
                  <a:lnTo>
                    <a:pt x="6595516" y="3560699"/>
                  </a:lnTo>
                  <a:lnTo>
                    <a:pt x="6593874" y="3625622"/>
                  </a:lnTo>
                  <a:cubicBezTo>
                    <a:pt x="6559139" y="4310873"/>
                    <a:pt x="6298981" y="4936649"/>
                    <a:pt x="5886078" y="5430273"/>
                  </a:cubicBezTo>
                  <a:lnTo>
                    <a:pt x="5834444" y="5486666"/>
                  </a:lnTo>
                  <a:lnTo>
                    <a:pt x="6143900" y="5793783"/>
                  </a:lnTo>
                  <a:lnTo>
                    <a:pt x="6013521" y="5925155"/>
                  </a:lnTo>
                  <a:lnTo>
                    <a:pt x="5709353" y="5623287"/>
                  </a:lnTo>
                  <a:lnTo>
                    <a:pt x="5699980" y="5633523"/>
                  </a:lnTo>
                  <a:cubicBezTo>
                    <a:pt x="5179910" y="6152819"/>
                    <a:pt x="4473899" y="6485946"/>
                    <a:pt x="3690433" y="6524418"/>
                  </a:cubicBezTo>
                  <a:lnTo>
                    <a:pt x="3630400" y="6525888"/>
                  </a:lnTo>
                  <a:lnTo>
                    <a:pt x="3630400" y="6958164"/>
                  </a:lnTo>
                  <a:lnTo>
                    <a:pt x="3445312" y="6958164"/>
                  </a:lnTo>
                  <a:lnTo>
                    <a:pt x="3445312" y="6523773"/>
                  </a:lnTo>
                  <a:lnTo>
                    <a:pt x="3244295" y="6514256"/>
                  </a:lnTo>
                  <a:cubicBezTo>
                    <a:pt x="2567993" y="6449885"/>
                    <a:pt x="1955872" y="6165390"/>
                    <a:pt x="1480382" y="5733223"/>
                  </a:cubicBezTo>
                  <a:lnTo>
                    <a:pt x="1425971" y="5679135"/>
                  </a:lnTo>
                  <a:lnTo>
                    <a:pt x="999780" y="6026192"/>
                  </a:lnTo>
                  <a:lnTo>
                    <a:pt x="882907" y="5882670"/>
                  </a:lnTo>
                  <a:lnTo>
                    <a:pt x="1293977" y="5547926"/>
                  </a:lnTo>
                  <a:lnTo>
                    <a:pt x="1285177" y="5539178"/>
                  </a:lnTo>
                  <a:cubicBezTo>
                    <a:pt x="850203" y="5066298"/>
                    <a:pt x="562212" y="4456095"/>
                    <a:pt x="493654" y="3781022"/>
                  </a:cubicBezTo>
                  <a:lnTo>
                    <a:pt x="482529" y="3560699"/>
                  </a:lnTo>
                  <a:lnTo>
                    <a:pt x="0" y="3560699"/>
                  </a:lnTo>
                  <a:lnTo>
                    <a:pt x="0" y="3375611"/>
                  </a:lnTo>
                  <a:lnTo>
                    <a:pt x="481819" y="3375611"/>
                  </a:lnTo>
                  <a:lnTo>
                    <a:pt x="489236" y="3202406"/>
                  </a:lnTo>
                  <a:cubicBezTo>
                    <a:pt x="541976" y="2589340"/>
                    <a:pt x="775483" y="2027932"/>
                    <a:pt x="1136201" y="1571735"/>
                  </a:cubicBezTo>
                  <a:lnTo>
                    <a:pt x="1290974" y="1393592"/>
                  </a:lnTo>
                  <a:lnTo>
                    <a:pt x="896050" y="1001653"/>
                  </a:lnTo>
                  <a:lnTo>
                    <a:pt x="1026430" y="870280"/>
                  </a:lnTo>
                  <a:lnTo>
                    <a:pt x="1421607" y="1262471"/>
                  </a:lnTo>
                  <a:lnTo>
                    <a:pt x="1528383" y="1160367"/>
                  </a:lnTo>
                  <a:cubicBezTo>
                    <a:pt x="2029052" y="724050"/>
                    <a:pt x="2673035" y="447993"/>
                    <a:pt x="3380390" y="412137"/>
                  </a:cubicBezTo>
                  <a:lnTo>
                    <a:pt x="3445313" y="410496"/>
                  </a:lnTo>
                  <a:close/>
                </a:path>
              </a:pathLst>
            </a:custGeom>
            <a:solidFill>
              <a:srgbClr val="87CEFA"/>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pic>
          <p:nvPicPr>
            <p:cNvPr id="30" name="Graphic 29" descr="Brain with solid fill">
              <a:extLst>
                <a:ext uri="{FF2B5EF4-FFF2-40B4-BE49-F238E27FC236}">
                  <a16:creationId xmlns:a16="http://schemas.microsoft.com/office/drawing/2014/main" id="{7DCC7FC3-0519-313B-CE2C-6FEEE10C460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12852" y="2346659"/>
              <a:ext cx="574931" cy="574931"/>
            </a:xfrm>
            <a:prstGeom prst="rect">
              <a:avLst/>
            </a:prstGeom>
          </p:spPr>
        </p:pic>
        <p:pic>
          <p:nvPicPr>
            <p:cNvPr id="32" name="Graphic 31" descr="Bar chart with solid fill">
              <a:extLst>
                <a:ext uri="{FF2B5EF4-FFF2-40B4-BE49-F238E27FC236}">
                  <a16:creationId xmlns:a16="http://schemas.microsoft.com/office/drawing/2014/main" id="{5808CAB7-F1D8-39BE-89D1-2D9813F0F3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06996" y="600208"/>
              <a:ext cx="735431" cy="735431"/>
            </a:xfrm>
            <a:prstGeom prst="rect">
              <a:avLst/>
            </a:prstGeom>
          </p:spPr>
        </p:pic>
        <p:pic>
          <p:nvPicPr>
            <p:cNvPr id="34" name="Graphic 33" descr="Boardroom with solid fill">
              <a:extLst>
                <a:ext uri="{FF2B5EF4-FFF2-40B4-BE49-F238E27FC236}">
                  <a16:creationId xmlns:a16="http://schemas.microsoft.com/office/drawing/2014/main" id="{6C6FF4B0-C19E-3964-8ECA-E0A09432FA6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9240" y="3723992"/>
              <a:ext cx="729364" cy="729364"/>
            </a:xfrm>
            <a:prstGeom prst="rect">
              <a:avLst/>
            </a:prstGeom>
          </p:spPr>
        </p:pic>
        <p:pic>
          <p:nvPicPr>
            <p:cNvPr id="36" name="Graphic 35" descr="Computer with solid fill">
              <a:extLst>
                <a:ext uri="{FF2B5EF4-FFF2-40B4-BE49-F238E27FC236}">
                  <a16:creationId xmlns:a16="http://schemas.microsoft.com/office/drawing/2014/main" id="{DE64F8E7-7891-C276-8CA2-147E25B16BC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8542" y="4540939"/>
              <a:ext cx="595759" cy="595759"/>
            </a:xfrm>
            <a:prstGeom prst="rect">
              <a:avLst/>
            </a:prstGeom>
          </p:spPr>
        </p:pic>
        <p:pic>
          <p:nvPicPr>
            <p:cNvPr id="38" name="Graphic 37" descr="Chat bubble with solid fill">
              <a:extLst>
                <a:ext uri="{FF2B5EF4-FFF2-40B4-BE49-F238E27FC236}">
                  <a16:creationId xmlns:a16="http://schemas.microsoft.com/office/drawing/2014/main" id="{F9D240E8-16C8-D961-89BE-DA420C2D6BF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12449" y="76657"/>
              <a:ext cx="595759" cy="595759"/>
            </a:xfrm>
            <a:prstGeom prst="rect">
              <a:avLst/>
            </a:prstGeom>
          </p:spPr>
        </p:pic>
      </p:grpSp>
      <p:pic>
        <p:nvPicPr>
          <p:cNvPr id="13" name="Graphic 12" descr="Chat bubble with solid fill">
            <a:extLst>
              <a:ext uri="{FF2B5EF4-FFF2-40B4-BE49-F238E27FC236}">
                <a16:creationId xmlns:a16="http://schemas.microsoft.com/office/drawing/2014/main" id="{0E018EC0-FA77-8312-8814-5C6B7E1A165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05184" y="638627"/>
            <a:ext cx="3352344" cy="3352344"/>
          </a:xfrm>
          <a:prstGeom prst="rect">
            <a:avLst/>
          </a:prstGeom>
        </p:spPr>
      </p:pic>
      <p:sp>
        <p:nvSpPr>
          <p:cNvPr id="14" name="TextBox 13">
            <a:extLst>
              <a:ext uri="{FF2B5EF4-FFF2-40B4-BE49-F238E27FC236}">
                <a16:creationId xmlns:a16="http://schemas.microsoft.com/office/drawing/2014/main" id="{4C5F50D0-F615-CD0C-4FD7-490918179473}"/>
              </a:ext>
            </a:extLst>
          </p:cNvPr>
          <p:cNvSpPr txBox="1"/>
          <p:nvPr/>
        </p:nvSpPr>
        <p:spPr>
          <a:xfrm>
            <a:off x="6892185" y="407810"/>
            <a:ext cx="5293895" cy="2800767"/>
          </a:xfrm>
          <a:prstGeom prst="rect">
            <a:avLst/>
          </a:prstGeom>
          <a:noFill/>
        </p:spPr>
        <p:txBody>
          <a:bodyPr wrap="square" rtlCol="0">
            <a:spAutoFit/>
          </a:bodyPr>
          <a:lstStyle/>
          <a:p>
            <a:r>
              <a:rPr lang="en-GB" sz="4400" dirty="0">
                <a:latin typeface="Bahnschrift Condensed" panose="020B0502040204020203" pitchFamily="34" charset="0"/>
              </a:rPr>
              <a:t>Models</a:t>
            </a:r>
          </a:p>
          <a:p>
            <a:r>
              <a:rPr lang="en-GB" sz="4400" dirty="0">
                <a:latin typeface="Bahnschrift Condensed" panose="020B0502040204020203" pitchFamily="34" charset="0"/>
              </a:rPr>
              <a:t>Diverse</a:t>
            </a:r>
          </a:p>
          <a:p>
            <a:r>
              <a:rPr lang="en-GB" sz="4400" dirty="0">
                <a:latin typeface="Bahnschrift Condensed" panose="020B0502040204020203" pitchFamily="34" charset="0"/>
              </a:rPr>
              <a:t>Balanced</a:t>
            </a:r>
          </a:p>
          <a:p>
            <a:r>
              <a:rPr lang="en-GB" sz="4400" dirty="0">
                <a:latin typeface="Bahnschrift Condensed" panose="020B0502040204020203" pitchFamily="34" charset="0"/>
              </a:rPr>
              <a:t>Popularity</a:t>
            </a:r>
            <a:endParaRPr lang="en-GB" dirty="0"/>
          </a:p>
        </p:txBody>
      </p:sp>
    </p:spTree>
    <p:extLst>
      <p:ext uri="{BB962C8B-B14F-4D97-AF65-F5344CB8AC3E}">
        <p14:creationId xmlns:p14="http://schemas.microsoft.com/office/powerpoint/2010/main" val="1084230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nd holding smart phone with blank screen - IOsteopath">
            <a:extLst>
              <a:ext uri="{FF2B5EF4-FFF2-40B4-BE49-F238E27FC236}">
                <a16:creationId xmlns:a16="http://schemas.microsoft.com/office/drawing/2014/main" id="{0EF935A8-134D-41E0-B72D-33D3A7ABD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2166521" y="-149261"/>
            <a:ext cx="3313682" cy="43091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3,848,900+ Mobile Phone Stock Photos, Pictures &amp; Royalty-Free Images -  iStock | Smartphone, Cell phone icon, Cell phone in hand">
            <a:extLst>
              <a:ext uri="{FF2B5EF4-FFF2-40B4-BE49-F238E27FC236}">
                <a16:creationId xmlns:a16="http://schemas.microsoft.com/office/drawing/2014/main" id="{12347283-B846-4413-11EA-36172EB89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106719" y="-4127005"/>
            <a:ext cx="4267512" cy="45659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59,600+ Hand Holding Mobile Phone Stock Photos, Pictures ...">
            <a:extLst>
              <a:ext uri="{FF2B5EF4-FFF2-40B4-BE49-F238E27FC236}">
                <a16:creationId xmlns:a16="http://schemas.microsoft.com/office/drawing/2014/main" id="{C8F30BA3-BF46-AC22-E46C-3D41528B1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875" y="6901177"/>
            <a:ext cx="3688356" cy="36160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 Holding Phone Images - Free Download on Freepik">
            <a:extLst>
              <a:ext uri="{FF2B5EF4-FFF2-40B4-BE49-F238E27FC236}">
                <a16:creationId xmlns:a16="http://schemas.microsoft.com/office/drawing/2014/main" id="{5251070B-48BA-BBAE-C9ED-310C440604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2173" y="7634891"/>
            <a:ext cx="2798732" cy="39194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15,500+ Hand Holding Old Phone Stock Photos, Pictures &amp; Royalty-Free Images  - iStock | Hand holding old phone isolated">
            <a:extLst>
              <a:ext uri="{FF2B5EF4-FFF2-40B4-BE49-F238E27FC236}">
                <a16:creationId xmlns:a16="http://schemas.microsoft.com/office/drawing/2014/main" id="{D365A326-E6DC-8F58-0161-C0F67B77D9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6437530" y="-2643705"/>
            <a:ext cx="4106960" cy="273299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1,357,251 Mobile Phone Hand Images, Stock Photos, 3D objects, &amp; Vectors |  Shutterstock">
            <a:extLst>
              <a:ext uri="{FF2B5EF4-FFF2-40B4-BE49-F238E27FC236}">
                <a16:creationId xmlns:a16="http://schemas.microsoft.com/office/drawing/2014/main" id="{377DA846-7184-FB0F-FCC6-BF27999D125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7871"/>
          <a:stretch/>
        </p:blipFill>
        <p:spPr bwMode="auto">
          <a:xfrm rot="5400000">
            <a:off x="-2629468" y="-148162"/>
            <a:ext cx="2182816" cy="29676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79,644 Hand Holding Phone Stock Photos, High-Res Pictures, and Images -  Getty Images">
            <a:extLst>
              <a:ext uri="{FF2B5EF4-FFF2-40B4-BE49-F238E27FC236}">
                <a16:creationId xmlns:a16="http://schemas.microsoft.com/office/drawing/2014/main" id="{C2C37C58-F7BD-B008-53DE-AFD632425D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923" t="8930" r="42461" b="7516"/>
          <a:stretch/>
        </p:blipFill>
        <p:spPr bwMode="auto">
          <a:xfrm flipH="1">
            <a:off x="-1746553" y="2938524"/>
            <a:ext cx="1726374" cy="3247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3,399 02 Phone Stock Photos, High-Res Pictures, and Images - Getty Images">
            <a:extLst>
              <a:ext uri="{FF2B5EF4-FFF2-40B4-BE49-F238E27FC236}">
                <a16:creationId xmlns:a16="http://schemas.microsoft.com/office/drawing/2014/main" id="{562EABAC-FDEA-7E61-D729-31108A31D76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868" t="8504" r="29860" b="42192"/>
          <a:stretch/>
        </p:blipFill>
        <p:spPr bwMode="auto">
          <a:xfrm>
            <a:off x="5067301" y="3156836"/>
            <a:ext cx="7124700" cy="37011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15905C-792C-372D-F5D6-7C4F9F244BE1}"/>
              </a:ext>
            </a:extLst>
          </p:cNvPr>
          <p:cNvSpPr txBox="1"/>
          <p:nvPr/>
        </p:nvSpPr>
        <p:spPr>
          <a:xfrm>
            <a:off x="-1649436" y="1049359"/>
            <a:ext cx="1397800" cy="707886"/>
          </a:xfrm>
          <a:prstGeom prst="rect">
            <a:avLst/>
          </a:prstGeom>
          <a:noFill/>
        </p:spPr>
        <p:txBody>
          <a:bodyPr wrap="square" rtlCol="0">
            <a:spAutoFit/>
          </a:bodyPr>
          <a:lstStyle/>
          <a:p>
            <a:pPr algn="ctr"/>
            <a:r>
              <a:rPr lang="en-GB" sz="2000" dirty="0"/>
              <a:t>Question everything</a:t>
            </a:r>
            <a:endParaRPr lang="en-GB" sz="1400" dirty="0"/>
          </a:p>
        </p:txBody>
      </p:sp>
      <p:sp>
        <p:nvSpPr>
          <p:cNvPr id="4" name="TextBox 3">
            <a:extLst>
              <a:ext uri="{FF2B5EF4-FFF2-40B4-BE49-F238E27FC236}">
                <a16:creationId xmlns:a16="http://schemas.microsoft.com/office/drawing/2014/main" id="{1587652A-9F15-5451-8A10-7CFCF017BC5A}"/>
              </a:ext>
            </a:extLst>
          </p:cNvPr>
          <p:cNvSpPr txBox="1"/>
          <p:nvPr/>
        </p:nvSpPr>
        <p:spPr>
          <a:xfrm>
            <a:off x="3438201" y="-2270705"/>
            <a:ext cx="1383409" cy="1585049"/>
          </a:xfrm>
          <a:prstGeom prst="rect">
            <a:avLst/>
          </a:prstGeom>
          <a:noFill/>
        </p:spPr>
        <p:txBody>
          <a:bodyPr wrap="square" rtlCol="0">
            <a:spAutoFit/>
          </a:bodyPr>
          <a:lstStyle/>
          <a:p>
            <a:pPr algn="ctr"/>
            <a:r>
              <a:rPr lang="en-GB" sz="2400" dirty="0"/>
              <a:t>Be</a:t>
            </a:r>
          </a:p>
          <a:p>
            <a:pPr algn="ctr"/>
            <a:endParaRPr lang="en-GB" sz="100" dirty="0"/>
          </a:p>
          <a:p>
            <a:pPr algn="ctr"/>
            <a:r>
              <a:rPr lang="en-GB" sz="2400" dirty="0"/>
              <a:t>SMART</a:t>
            </a:r>
          </a:p>
          <a:p>
            <a:pPr algn="ctr"/>
            <a:r>
              <a:rPr lang="en-GB" sz="2400" dirty="0"/>
              <a:t>BRAVE</a:t>
            </a:r>
          </a:p>
          <a:p>
            <a:pPr algn="ctr"/>
            <a:r>
              <a:rPr lang="en-GB" sz="2400" dirty="0"/>
              <a:t>WISE</a:t>
            </a:r>
          </a:p>
        </p:txBody>
      </p:sp>
      <p:sp>
        <p:nvSpPr>
          <p:cNvPr id="5" name="TextBox 4">
            <a:extLst>
              <a:ext uri="{FF2B5EF4-FFF2-40B4-BE49-F238E27FC236}">
                <a16:creationId xmlns:a16="http://schemas.microsoft.com/office/drawing/2014/main" id="{713D6C03-8728-E3AC-540B-07FD0F66A65D}"/>
              </a:ext>
            </a:extLst>
          </p:cNvPr>
          <p:cNvSpPr txBox="1"/>
          <p:nvPr/>
        </p:nvSpPr>
        <p:spPr>
          <a:xfrm>
            <a:off x="6234559" y="8807284"/>
            <a:ext cx="1276135" cy="1015663"/>
          </a:xfrm>
          <a:prstGeom prst="rect">
            <a:avLst/>
          </a:prstGeom>
          <a:noFill/>
        </p:spPr>
        <p:txBody>
          <a:bodyPr wrap="square" rtlCol="0">
            <a:spAutoFit/>
          </a:bodyPr>
          <a:lstStyle/>
          <a:p>
            <a:pPr algn="ctr"/>
            <a:r>
              <a:rPr lang="en-GB" sz="2000" dirty="0"/>
              <a:t>THINK </a:t>
            </a:r>
          </a:p>
          <a:p>
            <a:pPr algn="ctr"/>
            <a:r>
              <a:rPr lang="en-GB" sz="2000" dirty="0"/>
              <a:t>FOR YOURSELF</a:t>
            </a:r>
            <a:endParaRPr lang="en-GB" sz="1400" dirty="0"/>
          </a:p>
        </p:txBody>
      </p:sp>
      <p:sp>
        <p:nvSpPr>
          <p:cNvPr id="6" name="TextBox 5">
            <a:extLst>
              <a:ext uri="{FF2B5EF4-FFF2-40B4-BE49-F238E27FC236}">
                <a16:creationId xmlns:a16="http://schemas.microsoft.com/office/drawing/2014/main" id="{07F5FE5C-6F44-72D5-D695-36342D97551F}"/>
              </a:ext>
            </a:extLst>
          </p:cNvPr>
          <p:cNvSpPr txBox="1"/>
          <p:nvPr/>
        </p:nvSpPr>
        <p:spPr>
          <a:xfrm>
            <a:off x="12909717" y="2229093"/>
            <a:ext cx="1276135" cy="1384995"/>
          </a:xfrm>
          <a:prstGeom prst="rect">
            <a:avLst/>
          </a:prstGeom>
          <a:noFill/>
        </p:spPr>
        <p:txBody>
          <a:bodyPr wrap="square" rtlCol="0">
            <a:spAutoFit/>
          </a:bodyPr>
          <a:lstStyle/>
          <a:p>
            <a:pPr algn="ctr"/>
            <a:r>
              <a:rPr lang="en-GB" sz="3200" dirty="0"/>
              <a:t>Speak </a:t>
            </a:r>
          </a:p>
          <a:p>
            <a:pPr algn="ctr"/>
            <a:r>
              <a:rPr lang="en-GB" sz="3200" dirty="0"/>
              <a:t>out</a:t>
            </a:r>
          </a:p>
          <a:p>
            <a:pPr algn="ctr"/>
            <a:endParaRPr lang="en-GB" sz="2000" dirty="0"/>
          </a:p>
        </p:txBody>
      </p:sp>
      <p:sp>
        <p:nvSpPr>
          <p:cNvPr id="7" name="TextBox 6">
            <a:extLst>
              <a:ext uri="{FF2B5EF4-FFF2-40B4-BE49-F238E27FC236}">
                <a16:creationId xmlns:a16="http://schemas.microsoft.com/office/drawing/2014/main" id="{D39C1716-590C-D624-9FB0-44F1D8B73077}"/>
              </a:ext>
            </a:extLst>
          </p:cNvPr>
          <p:cNvSpPr txBox="1"/>
          <p:nvPr/>
        </p:nvSpPr>
        <p:spPr>
          <a:xfrm>
            <a:off x="7964262" y="-1571505"/>
            <a:ext cx="1276135" cy="1138773"/>
          </a:xfrm>
          <a:prstGeom prst="rect">
            <a:avLst/>
          </a:prstGeom>
          <a:noFill/>
        </p:spPr>
        <p:txBody>
          <a:bodyPr wrap="square" rtlCol="0">
            <a:spAutoFit/>
          </a:bodyPr>
          <a:lstStyle/>
          <a:p>
            <a:pPr algn="ctr"/>
            <a:r>
              <a:rPr lang="en-GB" sz="2400" dirty="0"/>
              <a:t>Rise </a:t>
            </a:r>
          </a:p>
          <a:p>
            <a:pPr algn="ctr"/>
            <a:r>
              <a:rPr lang="en-GB" sz="2400" dirty="0"/>
              <a:t>UP</a:t>
            </a:r>
          </a:p>
          <a:p>
            <a:pPr algn="ctr"/>
            <a:endParaRPr lang="en-GB" sz="2000" dirty="0"/>
          </a:p>
        </p:txBody>
      </p:sp>
      <p:sp>
        <p:nvSpPr>
          <p:cNvPr id="8" name="TextBox 7">
            <a:extLst>
              <a:ext uri="{FF2B5EF4-FFF2-40B4-BE49-F238E27FC236}">
                <a16:creationId xmlns:a16="http://schemas.microsoft.com/office/drawing/2014/main" id="{AA1A372E-EBDD-051E-C94F-1B640C480BA8}"/>
              </a:ext>
            </a:extLst>
          </p:cNvPr>
          <p:cNvSpPr txBox="1"/>
          <p:nvPr/>
        </p:nvSpPr>
        <p:spPr>
          <a:xfrm>
            <a:off x="1849408" y="8211825"/>
            <a:ext cx="1435189" cy="707886"/>
          </a:xfrm>
          <a:prstGeom prst="rect">
            <a:avLst/>
          </a:prstGeom>
          <a:noFill/>
        </p:spPr>
        <p:txBody>
          <a:bodyPr wrap="square" rtlCol="0">
            <a:spAutoFit/>
          </a:bodyPr>
          <a:lstStyle/>
          <a:p>
            <a:pPr algn="ctr"/>
            <a:r>
              <a:rPr lang="en-GB" sz="2000" dirty="0"/>
              <a:t>Leave a LEGACY</a:t>
            </a:r>
          </a:p>
        </p:txBody>
      </p:sp>
      <p:sp>
        <p:nvSpPr>
          <p:cNvPr id="9" name="TextBox 8">
            <a:extLst>
              <a:ext uri="{FF2B5EF4-FFF2-40B4-BE49-F238E27FC236}">
                <a16:creationId xmlns:a16="http://schemas.microsoft.com/office/drawing/2014/main" id="{F801779B-87F2-62B8-0103-767703DD3B47}"/>
              </a:ext>
            </a:extLst>
          </p:cNvPr>
          <p:cNvSpPr txBox="1"/>
          <p:nvPr/>
        </p:nvSpPr>
        <p:spPr>
          <a:xfrm>
            <a:off x="-1394881" y="3659370"/>
            <a:ext cx="1276135" cy="923330"/>
          </a:xfrm>
          <a:prstGeom prst="rect">
            <a:avLst/>
          </a:prstGeom>
          <a:noFill/>
        </p:spPr>
        <p:txBody>
          <a:bodyPr wrap="square" rtlCol="0">
            <a:spAutoFit/>
          </a:bodyPr>
          <a:lstStyle/>
          <a:p>
            <a:pPr algn="ctr"/>
            <a:r>
              <a:rPr lang="en-GB" dirty="0"/>
              <a:t>Read </a:t>
            </a:r>
          </a:p>
          <a:p>
            <a:pPr algn="ctr"/>
            <a:r>
              <a:rPr lang="en-GB" dirty="0"/>
              <a:t>and Research</a:t>
            </a:r>
            <a:endParaRPr lang="en-GB" sz="1200" dirty="0"/>
          </a:p>
        </p:txBody>
      </p:sp>
      <p:sp>
        <p:nvSpPr>
          <p:cNvPr id="10" name="TextBox 9">
            <a:extLst>
              <a:ext uri="{FF2B5EF4-FFF2-40B4-BE49-F238E27FC236}">
                <a16:creationId xmlns:a16="http://schemas.microsoft.com/office/drawing/2014/main" id="{F21F0510-A6D8-23C6-258C-A50D62164811}"/>
              </a:ext>
            </a:extLst>
          </p:cNvPr>
          <p:cNvSpPr txBox="1"/>
          <p:nvPr/>
        </p:nvSpPr>
        <p:spPr>
          <a:xfrm>
            <a:off x="12909717" y="5007418"/>
            <a:ext cx="1946867" cy="1384995"/>
          </a:xfrm>
          <a:prstGeom prst="rect">
            <a:avLst/>
          </a:prstGeom>
          <a:noFill/>
        </p:spPr>
        <p:txBody>
          <a:bodyPr wrap="square" rtlCol="0">
            <a:spAutoFit/>
          </a:bodyPr>
          <a:lstStyle/>
          <a:p>
            <a:pPr algn="ctr"/>
            <a:r>
              <a:rPr lang="en-GB" sz="3200" dirty="0"/>
              <a:t>Seek the TRUTH</a:t>
            </a:r>
          </a:p>
          <a:p>
            <a:pPr algn="ctr"/>
            <a:endParaRPr lang="en-GB" sz="2000" dirty="0"/>
          </a:p>
        </p:txBody>
      </p:sp>
      <p:sp>
        <p:nvSpPr>
          <p:cNvPr id="25" name="TextBox 24">
            <a:extLst>
              <a:ext uri="{FF2B5EF4-FFF2-40B4-BE49-F238E27FC236}">
                <a16:creationId xmlns:a16="http://schemas.microsoft.com/office/drawing/2014/main" id="{5D7495FE-A544-99F3-7589-0FA8A1F9C1B4}"/>
              </a:ext>
            </a:extLst>
          </p:cNvPr>
          <p:cNvSpPr txBox="1"/>
          <p:nvPr/>
        </p:nvSpPr>
        <p:spPr>
          <a:xfrm>
            <a:off x="7734300" y="4407573"/>
            <a:ext cx="3313682" cy="1107996"/>
          </a:xfrm>
          <a:prstGeom prst="rect">
            <a:avLst/>
          </a:prstGeom>
          <a:noFill/>
        </p:spPr>
        <p:txBody>
          <a:bodyPr wrap="square" rtlCol="0">
            <a:spAutoFit/>
          </a:bodyPr>
          <a:lstStyle/>
          <a:p>
            <a:pPr algn="ctr"/>
            <a:r>
              <a:rPr lang="en-GB" sz="6600" dirty="0">
                <a:solidFill>
                  <a:schemeClr val="bg2">
                    <a:lumMod val="25000"/>
                  </a:schemeClr>
                </a:solidFill>
                <a:latin typeface="Bahnschrift Condensed" panose="020B0502040204020203" pitchFamily="34" charset="0"/>
              </a:rPr>
              <a:t>Conclusion</a:t>
            </a:r>
          </a:p>
        </p:txBody>
      </p:sp>
      <p:sp>
        <p:nvSpPr>
          <p:cNvPr id="26" name="TextBox 25">
            <a:extLst>
              <a:ext uri="{FF2B5EF4-FFF2-40B4-BE49-F238E27FC236}">
                <a16:creationId xmlns:a16="http://schemas.microsoft.com/office/drawing/2014/main" id="{B77D5409-9F92-403D-16CB-71AA9CE36B43}"/>
              </a:ext>
            </a:extLst>
          </p:cNvPr>
          <p:cNvSpPr txBox="1"/>
          <p:nvPr/>
        </p:nvSpPr>
        <p:spPr>
          <a:xfrm>
            <a:off x="-1649436" y="3372740"/>
            <a:ext cx="1807276" cy="1477328"/>
          </a:xfrm>
          <a:prstGeom prst="rect">
            <a:avLst/>
          </a:prstGeom>
          <a:noFill/>
        </p:spPr>
        <p:txBody>
          <a:bodyPr wrap="square" rtlCol="0">
            <a:spAutoFit/>
          </a:bodyPr>
          <a:lstStyle/>
          <a:p>
            <a:pPr algn="ctr"/>
            <a:r>
              <a:rPr lang="en-GB" sz="3600" dirty="0"/>
              <a:t>BERT</a:t>
            </a:r>
          </a:p>
          <a:p>
            <a:pPr algn="ctr"/>
            <a:endParaRPr lang="en-GB" dirty="0"/>
          </a:p>
          <a:p>
            <a:pPr algn="ctr"/>
            <a:r>
              <a:rPr lang="en-GB" dirty="0"/>
              <a:t>Prediction </a:t>
            </a:r>
          </a:p>
          <a:p>
            <a:pPr algn="ctr"/>
            <a:r>
              <a:rPr lang="en-GB" dirty="0"/>
              <a:t>model</a:t>
            </a:r>
            <a:endParaRPr lang="en-GB" sz="800" dirty="0"/>
          </a:p>
        </p:txBody>
      </p:sp>
      <p:grpSp>
        <p:nvGrpSpPr>
          <p:cNvPr id="3" name="Group 2">
            <a:extLst>
              <a:ext uri="{FF2B5EF4-FFF2-40B4-BE49-F238E27FC236}">
                <a16:creationId xmlns:a16="http://schemas.microsoft.com/office/drawing/2014/main" id="{D314CEDF-EAAF-F726-02B9-BCDC13B6FDAD}"/>
              </a:ext>
            </a:extLst>
          </p:cNvPr>
          <p:cNvGrpSpPr/>
          <p:nvPr/>
        </p:nvGrpSpPr>
        <p:grpSpPr>
          <a:xfrm rot="16200000">
            <a:off x="-2602859" y="-196240"/>
            <a:ext cx="5324394" cy="5565651"/>
            <a:chOff x="-2602859" y="-196240"/>
            <a:chExt cx="5324394" cy="5565651"/>
          </a:xfrm>
        </p:grpSpPr>
        <p:sp>
          <p:nvSpPr>
            <p:cNvPr id="24" name="Freeform: Shape 23">
              <a:extLst>
                <a:ext uri="{FF2B5EF4-FFF2-40B4-BE49-F238E27FC236}">
                  <a16:creationId xmlns:a16="http://schemas.microsoft.com/office/drawing/2014/main" id="{DF0B0658-F4D2-8852-612B-3B869A33FF58}"/>
                </a:ext>
              </a:extLst>
            </p:cNvPr>
            <p:cNvSpPr/>
            <p:nvPr/>
          </p:nvSpPr>
          <p:spPr>
            <a:xfrm>
              <a:off x="-2602859" y="-196240"/>
              <a:ext cx="5324394" cy="5565651"/>
            </a:xfrm>
            <a:custGeom>
              <a:avLst/>
              <a:gdLst>
                <a:gd name="connsiteX0" fmla="*/ 3630400 w 6991430"/>
                <a:gd name="connsiteY0" fmla="*/ 951991 h 6958164"/>
                <a:gd name="connsiteX1" fmla="*/ 3630400 w 6991430"/>
                <a:gd name="connsiteY1" fmla="*/ 1466850 h 6958164"/>
                <a:gd name="connsiteX2" fmla="*/ 3445313 w 6991430"/>
                <a:gd name="connsiteY2" fmla="*/ 1466850 h 6958164"/>
                <a:gd name="connsiteX3" fmla="*/ 3445313 w 6991430"/>
                <a:gd name="connsiteY3" fmla="*/ 952829 h 6958164"/>
                <a:gd name="connsiteX4" fmla="*/ 3280201 w 6991430"/>
                <a:gd name="connsiteY4" fmla="*/ 961166 h 6958164"/>
                <a:gd name="connsiteX5" fmla="*/ 1832308 w 6991430"/>
                <a:gd name="connsiteY5" fmla="*/ 1613007 h 6958164"/>
                <a:gd name="connsiteX6" fmla="*/ 1803756 w 6991430"/>
                <a:gd name="connsiteY6" fmla="*/ 1641731 h 6958164"/>
                <a:gd name="connsiteX7" fmla="*/ 2067576 w 6991430"/>
                <a:gd name="connsiteY7" fmla="*/ 1903558 h 6958164"/>
                <a:gd name="connsiteX8" fmla="*/ 1937197 w 6991430"/>
                <a:gd name="connsiteY8" fmla="*/ 2034931 h 6958164"/>
                <a:gd name="connsiteX9" fmla="*/ 1673269 w 6991430"/>
                <a:gd name="connsiteY9" fmla="*/ 1772998 h 6958164"/>
                <a:gd name="connsiteX10" fmla="*/ 1672507 w 6991430"/>
                <a:gd name="connsiteY10" fmla="*/ 1773764 h 6958164"/>
                <a:gd name="connsiteX11" fmla="*/ 1029304 w 6991430"/>
                <a:gd name="connsiteY11" fmla="*/ 3226398 h 6958164"/>
                <a:gd name="connsiteX12" fmla="*/ 1022239 w 6991430"/>
                <a:gd name="connsiteY12" fmla="*/ 3375611 h 6958164"/>
                <a:gd name="connsiteX13" fmla="*/ 1466850 w 6991430"/>
                <a:gd name="connsiteY13" fmla="*/ 3375611 h 6958164"/>
                <a:gd name="connsiteX14" fmla="*/ 1466850 w 6991430"/>
                <a:gd name="connsiteY14" fmla="*/ 3560699 h 6958164"/>
                <a:gd name="connsiteX15" fmla="*/ 1022530 w 6991430"/>
                <a:gd name="connsiteY15" fmla="*/ 3560699 h 6958164"/>
                <a:gd name="connsiteX16" fmla="*/ 1030867 w 6991430"/>
                <a:gd name="connsiteY16" fmla="*/ 3725811 h 6958164"/>
                <a:gd name="connsiteX17" fmla="*/ 1682709 w 6991430"/>
                <a:gd name="connsiteY17" fmla="*/ 5173704 h 6958164"/>
                <a:gd name="connsiteX18" fmla="*/ 1714599 w 6991430"/>
                <a:gd name="connsiteY18" fmla="*/ 5205404 h 6958164"/>
                <a:gd name="connsiteX19" fmla="*/ 2020334 w 6991430"/>
                <a:gd name="connsiteY19" fmla="*/ 4956437 h 6958164"/>
                <a:gd name="connsiteX20" fmla="*/ 2137207 w 6991430"/>
                <a:gd name="connsiteY20" fmla="*/ 5099958 h 6958164"/>
                <a:gd name="connsiteX21" fmla="*/ 1846903 w 6991430"/>
                <a:gd name="connsiteY21" fmla="*/ 5336359 h 6958164"/>
                <a:gd name="connsiteX22" fmla="*/ 2018000 w 6991430"/>
                <a:gd name="connsiteY22" fmla="*/ 5478415 h 6958164"/>
                <a:gd name="connsiteX23" fmla="*/ 3325987 w 6991430"/>
                <a:gd name="connsiteY23" fmla="*/ 5979375 h 6958164"/>
                <a:gd name="connsiteX24" fmla="*/ 3445312 w 6991430"/>
                <a:gd name="connsiteY24" fmla="*/ 5984320 h 6958164"/>
                <a:gd name="connsiteX25" fmla="*/ 3445312 w 6991430"/>
                <a:gd name="connsiteY25" fmla="*/ 5491314 h 6958164"/>
                <a:gd name="connsiteX26" fmla="*/ 3630400 w 6991430"/>
                <a:gd name="connsiteY26" fmla="*/ 5491314 h 6958164"/>
                <a:gd name="connsiteX27" fmla="*/ 3630400 w 6991430"/>
                <a:gd name="connsiteY27" fmla="*/ 5983773 h 6958164"/>
                <a:gd name="connsiteX28" fmla="*/ 3779613 w 6991430"/>
                <a:gd name="connsiteY28" fmla="*/ 5976709 h 6958164"/>
                <a:gd name="connsiteX29" fmla="*/ 5314413 w 6991430"/>
                <a:gd name="connsiteY29" fmla="*/ 5255401 h 6958164"/>
                <a:gd name="connsiteX30" fmla="*/ 5326021 w 6991430"/>
                <a:gd name="connsiteY30" fmla="*/ 5242852 h 6958164"/>
                <a:gd name="connsiteX31" fmla="*/ 4972374 w 6991430"/>
                <a:gd name="connsiteY31" fmla="*/ 4891878 h 6958164"/>
                <a:gd name="connsiteX32" fmla="*/ 5102754 w 6991430"/>
                <a:gd name="connsiteY32" fmla="*/ 4760505 h 6958164"/>
                <a:gd name="connsiteX33" fmla="*/ 5451780 w 6991430"/>
                <a:gd name="connsiteY33" fmla="*/ 5106894 h 6958164"/>
                <a:gd name="connsiteX34" fmla="*/ 5458736 w 6991430"/>
                <a:gd name="connsiteY34" fmla="*/ 5099375 h 6958164"/>
                <a:gd name="connsiteX35" fmla="*/ 6044846 w 6991430"/>
                <a:gd name="connsiteY35" fmla="*/ 3725811 h 6958164"/>
                <a:gd name="connsiteX36" fmla="*/ 6053183 w 6991430"/>
                <a:gd name="connsiteY36" fmla="*/ 3560699 h 6958164"/>
                <a:gd name="connsiteX37" fmla="*/ 5524580 w 6991430"/>
                <a:gd name="connsiteY37" fmla="*/ 3560699 h 6958164"/>
                <a:gd name="connsiteX38" fmla="*/ 5524580 w 6991430"/>
                <a:gd name="connsiteY38" fmla="*/ 3375611 h 6958164"/>
                <a:gd name="connsiteX39" fmla="*/ 6053183 w 6991430"/>
                <a:gd name="connsiteY39" fmla="*/ 3375611 h 6958164"/>
                <a:gd name="connsiteX40" fmla="*/ 6044846 w 6991430"/>
                <a:gd name="connsiteY40" fmla="*/ 3210499 h 6958164"/>
                <a:gd name="connsiteX41" fmla="*/ 5393004 w 6991430"/>
                <a:gd name="connsiteY41" fmla="*/ 1762607 h 6958164"/>
                <a:gd name="connsiteX42" fmla="*/ 5351176 w 6991430"/>
                <a:gd name="connsiteY42" fmla="*/ 1721028 h 6958164"/>
                <a:gd name="connsiteX43" fmla="*/ 5006475 w 6991430"/>
                <a:gd name="connsiteY43" fmla="*/ 2001726 h 6958164"/>
                <a:gd name="connsiteX44" fmla="*/ 4889602 w 6991430"/>
                <a:gd name="connsiteY44" fmla="*/ 1858205 h 6958164"/>
                <a:gd name="connsiteX45" fmla="*/ 5217882 w 6991430"/>
                <a:gd name="connsiteY45" fmla="*/ 1590879 h 6958164"/>
                <a:gd name="connsiteX46" fmla="*/ 5057712 w 6991430"/>
                <a:gd name="connsiteY46" fmla="*/ 1457896 h 6958164"/>
                <a:gd name="connsiteX47" fmla="*/ 3749726 w 6991430"/>
                <a:gd name="connsiteY47" fmla="*/ 956936 h 6958164"/>
                <a:gd name="connsiteX48" fmla="*/ 3445313 w 6991430"/>
                <a:gd name="connsiteY48" fmla="*/ 0 h 6958164"/>
                <a:gd name="connsiteX49" fmla="*/ 3630400 w 6991430"/>
                <a:gd name="connsiteY49" fmla="*/ 0 h 6958164"/>
                <a:gd name="connsiteX50" fmla="*/ 3630400 w 6991430"/>
                <a:gd name="connsiteY50" fmla="*/ 412119 h 6958164"/>
                <a:gd name="connsiteX51" fmla="*/ 3803605 w 6991430"/>
                <a:gd name="connsiteY51" fmla="*/ 419535 h 6958164"/>
                <a:gd name="connsiteX52" fmla="*/ 5434277 w 6991430"/>
                <a:gd name="connsiteY52" fmla="*/ 1066500 h 6958164"/>
                <a:gd name="connsiteX53" fmla="*/ 5641131 w 6991430"/>
                <a:gd name="connsiteY53" fmla="*/ 1246217 h 6958164"/>
                <a:gd name="connsiteX54" fmla="*/ 6027029 w 6991430"/>
                <a:gd name="connsiteY54" fmla="*/ 931971 h 6958164"/>
                <a:gd name="connsiteX55" fmla="*/ 6143902 w 6991430"/>
                <a:gd name="connsiteY55" fmla="*/ 1075492 h 6958164"/>
                <a:gd name="connsiteX56" fmla="*/ 5770211 w 6991430"/>
                <a:gd name="connsiteY56" fmla="*/ 1379798 h 6958164"/>
                <a:gd name="connsiteX57" fmla="*/ 5845645 w 6991430"/>
                <a:gd name="connsiteY57" fmla="*/ 1458683 h 6958164"/>
                <a:gd name="connsiteX58" fmla="*/ 6593874 w 6991430"/>
                <a:gd name="connsiteY58" fmla="*/ 3310688 h 6958164"/>
                <a:gd name="connsiteX59" fmla="*/ 6595516 w 6991430"/>
                <a:gd name="connsiteY59" fmla="*/ 3375611 h 6958164"/>
                <a:gd name="connsiteX60" fmla="*/ 6991430 w 6991430"/>
                <a:gd name="connsiteY60" fmla="*/ 3375611 h 6958164"/>
                <a:gd name="connsiteX61" fmla="*/ 6991430 w 6991430"/>
                <a:gd name="connsiteY61" fmla="*/ 3560699 h 6958164"/>
                <a:gd name="connsiteX62" fmla="*/ 6595516 w 6991430"/>
                <a:gd name="connsiteY62" fmla="*/ 3560699 h 6958164"/>
                <a:gd name="connsiteX63" fmla="*/ 6593874 w 6991430"/>
                <a:gd name="connsiteY63" fmla="*/ 3625622 h 6958164"/>
                <a:gd name="connsiteX64" fmla="*/ 5886078 w 6991430"/>
                <a:gd name="connsiteY64" fmla="*/ 5430273 h 6958164"/>
                <a:gd name="connsiteX65" fmla="*/ 5834444 w 6991430"/>
                <a:gd name="connsiteY65" fmla="*/ 5486666 h 6958164"/>
                <a:gd name="connsiteX66" fmla="*/ 6143900 w 6991430"/>
                <a:gd name="connsiteY66" fmla="*/ 5793783 h 6958164"/>
                <a:gd name="connsiteX67" fmla="*/ 6013521 w 6991430"/>
                <a:gd name="connsiteY67" fmla="*/ 5925155 h 6958164"/>
                <a:gd name="connsiteX68" fmla="*/ 5709353 w 6991430"/>
                <a:gd name="connsiteY68" fmla="*/ 5623287 h 6958164"/>
                <a:gd name="connsiteX69" fmla="*/ 5699980 w 6991430"/>
                <a:gd name="connsiteY69" fmla="*/ 5633523 h 6958164"/>
                <a:gd name="connsiteX70" fmla="*/ 3690433 w 6991430"/>
                <a:gd name="connsiteY70" fmla="*/ 6524418 h 6958164"/>
                <a:gd name="connsiteX71" fmla="*/ 3630400 w 6991430"/>
                <a:gd name="connsiteY71" fmla="*/ 6525888 h 6958164"/>
                <a:gd name="connsiteX72" fmla="*/ 3630400 w 6991430"/>
                <a:gd name="connsiteY72" fmla="*/ 6958164 h 6958164"/>
                <a:gd name="connsiteX73" fmla="*/ 3445312 w 6991430"/>
                <a:gd name="connsiteY73" fmla="*/ 6958164 h 6958164"/>
                <a:gd name="connsiteX74" fmla="*/ 3445312 w 6991430"/>
                <a:gd name="connsiteY74" fmla="*/ 6523773 h 6958164"/>
                <a:gd name="connsiteX75" fmla="*/ 3244295 w 6991430"/>
                <a:gd name="connsiteY75" fmla="*/ 6514256 h 6958164"/>
                <a:gd name="connsiteX76" fmla="*/ 1480382 w 6991430"/>
                <a:gd name="connsiteY76" fmla="*/ 5733223 h 6958164"/>
                <a:gd name="connsiteX77" fmla="*/ 1425971 w 6991430"/>
                <a:gd name="connsiteY77" fmla="*/ 5679135 h 6958164"/>
                <a:gd name="connsiteX78" fmla="*/ 999780 w 6991430"/>
                <a:gd name="connsiteY78" fmla="*/ 6026192 h 6958164"/>
                <a:gd name="connsiteX79" fmla="*/ 882907 w 6991430"/>
                <a:gd name="connsiteY79" fmla="*/ 5882670 h 6958164"/>
                <a:gd name="connsiteX80" fmla="*/ 1293977 w 6991430"/>
                <a:gd name="connsiteY80" fmla="*/ 5547926 h 6958164"/>
                <a:gd name="connsiteX81" fmla="*/ 1285177 w 6991430"/>
                <a:gd name="connsiteY81" fmla="*/ 5539178 h 6958164"/>
                <a:gd name="connsiteX82" fmla="*/ 493654 w 6991430"/>
                <a:gd name="connsiteY82" fmla="*/ 3781022 h 6958164"/>
                <a:gd name="connsiteX83" fmla="*/ 482529 w 6991430"/>
                <a:gd name="connsiteY83" fmla="*/ 3560699 h 6958164"/>
                <a:gd name="connsiteX84" fmla="*/ 0 w 6991430"/>
                <a:gd name="connsiteY84" fmla="*/ 3560699 h 6958164"/>
                <a:gd name="connsiteX85" fmla="*/ 0 w 6991430"/>
                <a:gd name="connsiteY85" fmla="*/ 3375611 h 6958164"/>
                <a:gd name="connsiteX86" fmla="*/ 481819 w 6991430"/>
                <a:gd name="connsiteY86" fmla="*/ 3375611 h 6958164"/>
                <a:gd name="connsiteX87" fmla="*/ 489236 w 6991430"/>
                <a:gd name="connsiteY87" fmla="*/ 3202406 h 6958164"/>
                <a:gd name="connsiteX88" fmla="*/ 1136201 w 6991430"/>
                <a:gd name="connsiteY88" fmla="*/ 1571735 h 6958164"/>
                <a:gd name="connsiteX89" fmla="*/ 1290974 w 6991430"/>
                <a:gd name="connsiteY89" fmla="*/ 1393592 h 6958164"/>
                <a:gd name="connsiteX90" fmla="*/ 896050 w 6991430"/>
                <a:gd name="connsiteY90" fmla="*/ 1001653 h 6958164"/>
                <a:gd name="connsiteX91" fmla="*/ 1026430 w 6991430"/>
                <a:gd name="connsiteY91" fmla="*/ 870280 h 6958164"/>
                <a:gd name="connsiteX92" fmla="*/ 1421607 w 6991430"/>
                <a:gd name="connsiteY92" fmla="*/ 1262471 h 6958164"/>
                <a:gd name="connsiteX93" fmla="*/ 1528383 w 6991430"/>
                <a:gd name="connsiteY93" fmla="*/ 1160367 h 6958164"/>
                <a:gd name="connsiteX94" fmla="*/ 3380390 w 6991430"/>
                <a:gd name="connsiteY94" fmla="*/ 412137 h 6958164"/>
                <a:gd name="connsiteX95" fmla="*/ 3445313 w 6991430"/>
                <a:gd name="connsiteY95" fmla="*/ 410496 h 695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6991430" h="6958164">
                  <a:moveTo>
                    <a:pt x="3630400" y="951991"/>
                  </a:moveTo>
                  <a:lnTo>
                    <a:pt x="3630400" y="1466850"/>
                  </a:lnTo>
                  <a:lnTo>
                    <a:pt x="3445313" y="1466850"/>
                  </a:lnTo>
                  <a:lnTo>
                    <a:pt x="3445313" y="952829"/>
                  </a:lnTo>
                  <a:lnTo>
                    <a:pt x="3280201" y="961166"/>
                  </a:lnTo>
                  <a:cubicBezTo>
                    <a:pt x="2724259" y="1017625"/>
                    <a:pt x="2221739" y="1254794"/>
                    <a:pt x="1832308" y="1613007"/>
                  </a:cubicBezTo>
                  <a:lnTo>
                    <a:pt x="1803756" y="1641731"/>
                  </a:lnTo>
                  <a:lnTo>
                    <a:pt x="2067576" y="1903558"/>
                  </a:lnTo>
                  <a:lnTo>
                    <a:pt x="1937197" y="2034931"/>
                  </a:lnTo>
                  <a:lnTo>
                    <a:pt x="1673269" y="1772998"/>
                  </a:lnTo>
                  <a:lnTo>
                    <a:pt x="1672507" y="1773764"/>
                  </a:lnTo>
                  <a:cubicBezTo>
                    <a:pt x="1316605" y="2165344"/>
                    <a:pt x="1082315" y="2669444"/>
                    <a:pt x="1029304" y="3226398"/>
                  </a:cubicBezTo>
                  <a:lnTo>
                    <a:pt x="1022239" y="3375611"/>
                  </a:lnTo>
                  <a:lnTo>
                    <a:pt x="1466850" y="3375611"/>
                  </a:lnTo>
                  <a:lnTo>
                    <a:pt x="1466850" y="3560699"/>
                  </a:lnTo>
                  <a:lnTo>
                    <a:pt x="1022530" y="3560699"/>
                  </a:lnTo>
                  <a:lnTo>
                    <a:pt x="1030867" y="3725811"/>
                  </a:lnTo>
                  <a:cubicBezTo>
                    <a:pt x="1087326" y="4281753"/>
                    <a:pt x="1324495" y="4784273"/>
                    <a:pt x="1682709" y="5173704"/>
                  </a:cubicBezTo>
                  <a:lnTo>
                    <a:pt x="1714599" y="5205404"/>
                  </a:lnTo>
                  <a:lnTo>
                    <a:pt x="2020334" y="4956437"/>
                  </a:lnTo>
                  <a:lnTo>
                    <a:pt x="2137207" y="5099958"/>
                  </a:lnTo>
                  <a:lnTo>
                    <a:pt x="1846903" y="5336359"/>
                  </a:lnTo>
                  <a:lnTo>
                    <a:pt x="2018000" y="5478415"/>
                  </a:lnTo>
                  <a:cubicBezTo>
                    <a:pt x="2387697" y="5758361"/>
                    <a:pt x="2837017" y="5938671"/>
                    <a:pt x="3325987" y="5979375"/>
                  </a:cubicBezTo>
                  <a:lnTo>
                    <a:pt x="3445312" y="5984320"/>
                  </a:lnTo>
                  <a:lnTo>
                    <a:pt x="3445312" y="5491314"/>
                  </a:lnTo>
                  <a:lnTo>
                    <a:pt x="3630400" y="5491314"/>
                  </a:lnTo>
                  <a:lnTo>
                    <a:pt x="3630400" y="5983773"/>
                  </a:lnTo>
                  <a:lnTo>
                    <a:pt x="3779613" y="5976709"/>
                  </a:lnTo>
                  <a:cubicBezTo>
                    <a:pt x="4376350" y="5919911"/>
                    <a:pt x="4912412" y="5655013"/>
                    <a:pt x="5314413" y="5255401"/>
                  </a:cubicBezTo>
                  <a:lnTo>
                    <a:pt x="5326021" y="5242852"/>
                  </a:lnTo>
                  <a:lnTo>
                    <a:pt x="4972374" y="4891878"/>
                  </a:lnTo>
                  <a:lnTo>
                    <a:pt x="5102754" y="4760505"/>
                  </a:lnTo>
                  <a:lnTo>
                    <a:pt x="5451780" y="5106894"/>
                  </a:lnTo>
                  <a:lnTo>
                    <a:pt x="5458736" y="5099375"/>
                  </a:lnTo>
                  <a:cubicBezTo>
                    <a:pt x="5780158" y="4721249"/>
                    <a:pt x="5991915" y="4247007"/>
                    <a:pt x="6044846" y="3725811"/>
                  </a:cubicBezTo>
                  <a:lnTo>
                    <a:pt x="6053183" y="3560699"/>
                  </a:lnTo>
                  <a:lnTo>
                    <a:pt x="5524580" y="3560699"/>
                  </a:lnTo>
                  <a:lnTo>
                    <a:pt x="5524580" y="3375611"/>
                  </a:lnTo>
                  <a:lnTo>
                    <a:pt x="6053183" y="3375611"/>
                  </a:lnTo>
                  <a:lnTo>
                    <a:pt x="6044846" y="3210499"/>
                  </a:lnTo>
                  <a:cubicBezTo>
                    <a:pt x="5988387" y="2654557"/>
                    <a:pt x="5751218" y="2152038"/>
                    <a:pt x="5393004" y="1762607"/>
                  </a:cubicBezTo>
                  <a:lnTo>
                    <a:pt x="5351176" y="1721028"/>
                  </a:lnTo>
                  <a:lnTo>
                    <a:pt x="5006475" y="2001726"/>
                  </a:lnTo>
                  <a:lnTo>
                    <a:pt x="4889602" y="1858205"/>
                  </a:lnTo>
                  <a:lnTo>
                    <a:pt x="5217882" y="1590879"/>
                  </a:lnTo>
                  <a:lnTo>
                    <a:pt x="5057712" y="1457896"/>
                  </a:lnTo>
                  <a:cubicBezTo>
                    <a:pt x="4688016" y="1177950"/>
                    <a:pt x="4238696" y="997640"/>
                    <a:pt x="3749726" y="956936"/>
                  </a:cubicBezTo>
                  <a:close/>
                  <a:moveTo>
                    <a:pt x="3445313" y="0"/>
                  </a:moveTo>
                  <a:lnTo>
                    <a:pt x="3630400" y="0"/>
                  </a:lnTo>
                  <a:lnTo>
                    <a:pt x="3630400" y="412119"/>
                  </a:lnTo>
                  <a:lnTo>
                    <a:pt x="3803605" y="419535"/>
                  </a:lnTo>
                  <a:cubicBezTo>
                    <a:pt x="4416671" y="472276"/>
                    <a:pt x="4978080" y="705782"/>
                    <a:pt x="5434277" y="1066500"/>
                  </a:cubicBezTo>
                  <a:lnTo>
                    <a:pt x="5641131" y="1246217"/>
                  </a:lnTo>
                  <a:lnTo>
                    <a:pt x="6027029" y="931971"/>
                  </a:lnTo>
                  <a:lnTo>
                    <a:pt x="6143902" y="1075492"/>
                  </a:lnTo>
                  <a:lnTo>
                    <a:pt x="5770211" y="1379798"/>
                  </a:lnTo>
                  <a:lnTo>
                    <a:pt x="5845645" y="1458683"/>
                  </a:lnTo>
                  <a:cubicBezTo>
                    <a:pt x="6281962" y="1959351"/>
                    <a:pt x="6558019" y="2603334"/>
                    <a:pt x="6593874" y="3310688"/>
                  </a:cubicBezTo>
                  <a:lnTo>
                    <a:pt x="6595516" y="3375611"/>
                  </a:lnTo>
                  <a:lnTo>
                    <a:pt x="6991430" y="3375611"/>
                  </a:lnTo>
                  <a:lnTo>
                    <a:pt x="6991430" y="3560699"/>
                  </a:lnTo>
                  <a:lnTo>
                    <a:pt x="6595516" y="3560699"/>
                  </a:lnTo>
                  <a:lnTo>
                    <a:pt x="6593874" y="3625622"/>
                  </a:lnTo>
                  <a:cubicBezTo>
                    <a:pt x="6559139" y="4310873"/>
                    <a:pt x="6298981" y="4936649"/>
                    <a:pt x="5886078" y="5430273"/>
                  </a:cubicBezTo>
                  <a:lnTo>
                    <a:pt x="5834444" y="5486666"/>
                  </a:lnTo>
                  <a:lnTo>
                    <a:pt x="6143900" y="5793783"/>
                  </a:lnTo>
                  <a:lnTo>
                    <a:pt x="6013521" y="5925155"/>
                  </a:lnTo>
                  <a:lnTo>
                    <a:pt x="5709353" y="5623287"/>
                  </a:lnTo>
                  <a:lnTo>
                    <a:pt x="5699980" y="5633523"/>
                  </a:lnTo>
                  <a:cubicBezTo>
                    <a:pt x="5179910" y="6152819"/>
                    <a:pt x="4473899" y="6485946"/>
                    <a:pt x="3690433" y="6524418"/>
                  </a:cubicBezTo>
                  <a:lnTo>
                    <a:pt x="3630400" y="6525888"/>
                  </a:lnTo>
                  <a:lnTo>
                    <a:pt x="3630400" y="6958164"/>
                  </a:lnTo>
                  <a:lnTo>
                    <a:pt x="3445312" y="6958164"/>
                  </a:lnTo>
                  <a:lnTo>
                    <a:pt x="3445312" y="6523773"/>
                  </a:lnTo>
                  <a:lnTo>
                    <a:pt x="3244295" y="6514256"/>
                  </a:lnTo>
                  <a:cubicBezTo>
                    <a:pt x="2567993" y="6449885"/>
                    <a:pt x="1955872" y="6165390"/>
                    <a:pt x="1480382" y="5733223"/>
                  </a:cubicBezTo>
                  <a:lnTo>
                    <a:pt x="1425971" y="5679135"/>
                  </a:lnTo>
                  <a:lnTo>
                    <a:pt x="999780" y="6026192"/>
                  </a:lnTo>
                  <a:lnTo>
                    <a:pt x="882907" y="5882670"/>
                  </a:lnTo>
                  <a:lnTo>
                    <a:pt x="1293977" y="5547926"/>
                  </a:lnTo>
                  <a:lnTo>
                    <a:pt x="1285177" y="5539178"/>
                  </a:lnTo>
                  <a:cubicBezTo>
                    <a:pt x="850203" y="5066298"/>
                    <a:pt x="562212" y="4456095"/>
                    <a:pt x="493654" y="3781022"/>
                  </a:cubicBezTo>
                  <a:lnTo>
                    <a:pt x="482529" y="3560699"/>
                  </a:lnTo>
                  <a:lnTo>
                    <a:pt x="0" y="3560699"/>
                  </a:lnTo>
                  <a:lnTo>
                    <a:pt x="0" y="3375611"/>
                  </a:lnTo>
                  <a:lnTo>
                    <a:pt x="481819" y="3375611"/>
                  </a:lnTo>
                  <a:lnTo>
                    <a:pt x="489236" y="3202406"/>
                  </a:lnTo>
                  <a:cubicBezTo>
                    <a:pt x="541976" y="2589340"/>
                    <a:pt x="775483" y="2027932"/>
                    <a:pt x="1136201" y="1571735"/>
                  </a:cubicBezTo>
                  <a:lnTo>
                    <a:pt x="1290974" y="1393592"/>
                  </a:lnTo>
                  <a:lnTo>
                    <a:pt x="896050" y="1001653"/>
                  </a:lnTo>
                  <a:lnTo>
                    <a:pt x="1026430" y="870280"/>
                  </a:lnTo>
                  <a:lnTo>
                    <a:pt x="1421607" y="1262471"/>
                  </a:lnTo>
                  <a:lnTo>
                    <a:pt x="1528383" y="1160367"/>
                  </a:lnTo>
                  <a:cubicBezTo>
                    <a:pt x="2029052" y="724050"/>
                    <a:pt x="2673035" y="447993"/>
                    <a:pt x="3380390" y="412137"/>
                  </a:cubicBezTo>
                  <a:lnTo>
                    <a:pt x="3445313" y="410496"/>
                  </a:lnTo>
                  <a:close/>
                </a:path>
              </a:pathLst>
            </a:custGeom>
            <a:solidFill>
              <a:srgbClr val="87CEFA"/>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pic>
          <p:nvPicPr>
            <p:cNvPr id="30" name="Graphic 29" descr="Brain with solid fill">
              <a:extLst>
                <a:ext uri="{FF2B5EF4-FFF2-40B4-BE49-F238E27FC236}">
                  <a16:creationId xmlns:a16="http://schemas.microsoft.com/office/drawing/2014/main" id="{7DCC7FC3-0519-313B-CE2C-6FEEE10C460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12852" y="2346659"/>
              <a:ext cx="574931" cy="574931"/>
            </a:xfrm>
            <a:prstGeom prst="rect">
              <a:avLst/>
            </a:prstGeom>
          </p:spPr>
        </p:pic>
        <p:pic>
          <p:nvPicPr>
            <p:cNvPr id="32" name="Graphic 31" descr="Bar chart with solid fill">
              <a:extLst>
                <a:ext uri="{FF2B5EF4-FFF2-40B4-BE49-F238E27FC236}">
                  <a16:creationId xmlns:a16="http://schemas.microsoft.com/office/drawing/2014/main" id="{5808CAB7-F1D8-39BE-89D1-2D9813F0F3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06996" y="600208"/>
              <a:ext cx="735431" cy="735431"/>
            </a:xfrm>
            <a:prstGeom prst="rect">
              <a:avLst/>
            </a:prstGeom>
          </p:spPr>
        </p:pic>
        <p:pic>
          <p:nvPicPr>
            <p:cNvPr id="34" name="Graphic 33" descr="Boardroom with solid fill">
              <a:extLst>
                <a:ext uri="{FF2B5EF4-FFF2-40B4-BE49-F238E27FC236}">
                  <a16:creationId xmlns:a16="http://schemas.microsoft.com/office/drawing/2014/main" id="{6C6FF4B0-C19E-3964-8ECA-E0A09432FA6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59240" y="3723992"/>
              <a:ext cx="729364" cy="729364"/>
            </a:xfrm>
            <a:prstGeom prst="rect">
              <a:avLst/>
            </a:prstGeom>
          </p:spPr>
        </p:pic>
        <p:pic>
          <p:nvPicPr>
            <p:cNvPr id="36" name="Graphic 35" descr="Computer with solid fill">
              <a:extLst>
                <a:ext uri="{FF2B5EF4-FFF2-40B4-BE49-F238E27FC236}">
                  <a16:creationId xmlns:a16="http://schemas.microsoft.com/office/drawing/2014/main" id="{DE64F8E7-7891-C276-8CA2-147E25B16BC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8542" y="4540939"/>
              <a:ext cx="595759" cy="595759"/>
            </a:xfrm>
            <a:prstGeom prst="rect">
              <a:avLst/>
            </a:prstGeom>
          </p:spPr>
        </p:pic>
        <p:pic>
          <p:nvPicPr>
            <p:cNvPr id="38" name="Graphic 37" descr="Chat bubble with solid fill">
              <a:extLst>
                <a:ext uri="{FF2B5EF4-FFF2-40B4-BE49-F238E27FC236}">
                  <a16:creationId xmlns:a16="http://schemas.microsoft.com/office/drawing/2014/main" id="{F9D240E8-16C8-D961-89BE-DA420C2D6BF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12449" y="76657"/>
              <a:ext cx="595759" cy="595759"/>
            </a:xfrm>
            <a:prstGeom prst="rect">
              <a:avLst/>
            </a:prstGeom>
          </p:spPr>
        </p:pic>
      </p:grpSp>
      <p:pic>
        <p:nvPicPr>
          <p:cNvPr id="12" name="Graphic 11" descr="Computer with solid fill">
            <a:extLst>
              <a:ext uri="{FF2B5EF4-FFF2-40B4-BE49-F238E27FC236}">
                <a16:creationId xmlns:a16="http://schemas.microsoft.com/office/drawing/2014/main" id="{A646FAE8-F256-E95A-69D6-156B5B19E59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82319" y="832812"/>
            <a:ext cx="2961821" cy="2961821"/>
          </a:xfrm>
          <a:prstGeom prst="rect">
            <a:avLst/>
          </a:prstGeom>
        </p:spPr>
      </p:pic>
      <p:sp>
        <p:nvSpPr>
          <p:cNvPr id="14" name="TextBox 13">
            <a:extLst>
              <a:ext uri="{FF2B5EF4-FFF2-40B4-BE49-F238E27FC236}">
                <a16:creationId xmlns:a16="http://schemas.microsoft.com/office/drawing/2014/main" id="{382A58CF-B998-6CD1-7451-45EC0661B080}"/>
              </a:ext>
            </a:extLst>
          </p:cNvPr>
          <p:cNvSpPr txBox="1"/>
          <p:nvPr/>
        </p:nvSpPr>
        <p:spPr>
          <a:xfrm>
            <a:off x="6980474" y="798978"/>
            <a:ext cx="4953334" cy="2954655"/>
          </a:xfrm>
          <a:prstGeom prst="rect">
            <a:avLst/>
          </a:prstGeom>
          <a:noFill/>
        </p:spPr>
        <p:txBody>
          <a:bodyPr wrap="square" rtlCol="0">
            <a:spAutoFit/>
          </a:bodyPr>
          <a:lstStyle/>
          <a:p>
            <a:r>
              <a:rPr lang="en-GB" sz="4400" dirty="0">
                <a:latin typeface="Bahnschrift Condensed" panose="020B0502040204020203" pitchFamily="34" charset="0"/>
              </a:rPr>
              <a:t>Computer limitations </a:t>
            </a:r>
          </a:p>
          <a:p>
            <a:r>
              <a:rPr lang="en-GB" sz="4400" dirty="0">
                <a:latin typeface="Bahnschrift Condensed" panose="020B0502040204020203" pitchFamily="34" charset="0"/>
              </a:rPr>
              <a:t>Cost</a:t>
            </a:r>
          </a:p>
          <a:p>
            <a:r>
              <a:rPr lang="en-GB" sz="4400" dirty="0">
                <a:latin typeface="Bahnschrift Condensed" panose="020B0502040204020203" pitchFamily="34" charset="0"/>
              </a:rPr>
              <a:t>Running Time</a:t>
            </a:r>
          </a:p>
          <a:p>
            <a:endParaRPr lang="en-GB" sz="5400" dirty="0">
              <a:latin typeface="Bahnschrift Condensed" panose="020B0502040204020203" pitchFamily="34" charset="0"/>
            </a:endParaRPr>
          </a:p>
        </p:txBody>
      </p:sp>
    </p:spTree>
    <p:extLst>
      <p:ext uri="{BB962C8B-B14F-4D97-AF65-F5344CB8AC3E}">
        <p14:creationId xmlns:p14="http://schemas.microsoft.com/office/powerpoint/2010/main" val="504856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nd holding smart phone with blank screen - IOsteopath">
            <a:extLst>
              <a:ext uri="{FF2B5EF4-FFF2-40B4-BE49-F238E27FC236}">
                <a16:creationId xmlns:a16="http://schemas.microsoft.com/office/drawing/2014/main" id="{0EF935A8-134D-41E0-B72D-33D3A7ABD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9473013" y="-132328"/>
            <a:ext cx="3313682" cy="43091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3,848,900+ Mobile Phone Stock Photos, Pictures &amp; Royalty-Free Images -  iStock | Smartphone, Cell phone icon, Cell phone in hand">
            <a:extLst>
              <a:ext uri="{FF2B5EF4-FFF2-40B4-BE49-F238E27FC236}">
                <a16:creationId xmlns:a16="http://schemas.microsoft.com/office/drawing/2014/main" id="{12347283-B846-4413-11EA-36172EB89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2142656" y="-618866"/>
            <a:ext cx="4267512" cy="45659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59,600+ Hand Holding Mobile Phone Stock Photos, Pictures ...">
            <a:extLst>
              <a:ext uri="{FF2B5EF4-FFF2-40B4-BE49-F238E27FC236}">
                <a16:creationId xmlns:a16="http://schemas.microsoft.com/office/drawing/2014/main" id="{C8F30BA3-BF46-AC22-E46C-3D41528B11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3817" y="3308100"/>
            <a:ext cx="3688356" cy="36160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 Holding Phone Images - Free Download on Freepik">
            <a:extLst>
              <a:ext uri="{FF2B5EF4-FFF2-40B4-BE49-F238E27FC236}">
                <a16:creationId xmlns:a16="http://schemas.microsoft.com/office/drawing/2014/main" id="{5251070B-48BA-BBAE-C9ED-310C44060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8412" y="2938524"/>
            <a:ext cx="2798732" cy="39194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15,500+ Hand Holding Old Phone Stock Photos, Pictures &amp; Royalty-Free Images  - iStock | Hand holding old phone isolated">
            <a:extLst>
              <a:ext uri="{FF2B5EF4-FFF2-40B4-BE49-F238E27FC236}">
                <a16:creationId xmlns:a16="http://schemas.microsoft.com/office/drawing/2014/main" id="{D365A326-E6DC-8F58-0161-C0F67B77D9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5562439" y="0"/>
            <a:ext cx="4106960" cy="273299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1,357,251 Mobile Phone Hand Images, Stock Photos, 3D objects, &amp; Vectors |  Shutterstock">
            <a:extLst>
              <a:ext uri="{FF2B5EF4-FFF2-40B4-BE49-F238E27FC236}">
                <a16:creationId xmlns:a16="http://schemas.microsoft.com/office/drawing/2014/main" id="{377DA846-7184-FB0F-FCC6-BF27999D125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7871"/>
          <a:stretch/>
        </p:blipFill>
        <p:spPr bwMode="auto">
          <a:xfrm rot="5400000">
            <a:off x="392393" y="157786"/>
            <a:ext cx="2182816" cy="29676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E05EAF-A5DD-A1B4-C35B-F07D03FDA38E}"/>
              </a:ext>
            </a:extLst>
          </p:cNvPr>
          <p:cNvPicPr>
            <a:picLocks noChangeAspect="1"/>
          </p:cNvPicPr>
          <p:nvPr/>
        </p:nvPicPr>
        <p:blipFill>
          <a:blip r:embed="rId8"/>
          <a:stretch>
            <a:fillRect/>
          </a:stretch>
        </p:blipFill>
        <p:spPr>
          <a:xfrm>
            <a:off x="12397978" y="1364838"/>
            <a:ext cx="5621255" cy="2893492"/>
          </a:xfrm>
          <a:prstGeom prst="rect">
            <a:avLst/>
          </a:prstGeom>
        </p:spPr>
      </p:pic>
      <p:pic>
        <p:nvPicPr>
          <p:cNvPr id="1028" name="Picture 4" descr="79,644 Hand Holding Phone Stock Photos, High-Res Pictures, and Images -  Getty Images">
            <a:extLst>
              <a:ext uri="{FF2B5EF4-FFF2-40B4-BE49-F238E27FC236}">
                <a16:creationId xmlns:a16="http://schemas.microsoft.com/office/drawing/2014/main" id="{C2C37C58-F7BD-B008-53DE-AFD632425D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923" t="8930" r="42461" b="7516"/>
          <a:stretch/>
        </p:blipFill>
        <p:spPr bwMode="auto">
          <a:xfrm flipH="1">
            <a:off x="0" y="2938524"/>
            <a:ext cx="1726374" cy="3247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3,399 02 Phone Stock Photos, High-Res Pictures, and Images - Getty Images">
            <a:extLst>
              <a:ext uri="{FF2B5EF4-FFF2-40B4-BE49-F238E27FC236}">
                <a16:creationId xmlns:a16="http://schemas.microsoft.com/office/drawing/2014/main" id="{562EABAC-FDEA-7E61-D729-31108A31D76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868" t="8504" r="29860" b="42192"/>
          <a:stretch/>
        </p:blipFill>
        <p:spPr bwMode="auto">
          <a:xfrm>
            <a:off x="8491010" y="4852669"/>
            <a:ext cx="3688357" cy="19160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15905C-792C-372D-F5D6-7C4F9F244BE1}"/>
              </a:ext>
            </a:extLst>
          </p:cNvPr>
          <p:cNvSpPr txBox="1"/>
          <p:nvPr/>
        </p:nvSpPr>
        <p:spPr>
          <a:xfrm>
            <a:off x="1372425" y="1355307"/>
            <a:ext cx="1397800" cy="707886"/>
          </a:xfrm>
          <a:prstGeom prst="rect">
            <a:avLst/>
          </a:prstGeom>
          <a:noFill/>
        </p:spPr>
        <p:txBody>
          <a:bodyPr wrap="square" rtlCol="0">
            <a:spAutoFit/>
          </a:bodyPr>
          <a:lstStyle/>
          <a:p>
            <a:pPr algn="ctr"/>
            <a:r>
              <a:rPr lang="en-GB" sz="2000" dirty="0"/>
              <a:t>Question everything</a:t>
            </a:r>
            <a:endParaRPr lang="en-GB" sz="1400" dirty="0"/>
          </a:p>
        </p:txBody>
      </p:sp>
      <p:sp>
        <p:nvSpPr>
          <p:cNvPr id="4" name="TextBox 3">
            <a:extLst>
              <a:ext uri="{FF2B5EF4-FFF2-40B4-BE49-F238E27FC236}">
                <a16:creationId xmlns:a16="http://schemas.microsoft.com/office/drawing/2014/main" id="{1587652A-9F15-5451-8A10-7CFCF017BC5A}"/>
              </a:ext>
            </a:extLst>
          </p:cNvPr>
          <p:cNvSpPr txBox="1"/>
          <p:nvPr/>
        </p:nvSpPr>
        <p:spPr>
          <a:xfrm>
            <a:off x="3474138" y="1237434"/>
            <a:ext cx="1383409" cy="1585049"/>
          </a:xfrm>
          <a:prstGeom prst="rect">
            <a:avLst/>
          </a:prstGeom>
          <a:noFill/>
        </p:spPr>
        <p:txBody>
          <a:bodyPr wrap="square" rtlCol="0">
            <a:spAutoFit/>
          </a:bodyPr>
          <a:lstStyle/>
          <a:p>
            <a:pPr algn="ctr"/>
            <a:r>
              <a:rPr lang="en-GB" sz="2400" dirty="0"/>
              <a:t>Be</a:t>
            </a:r>
          </a:p>
          <a:p>
            <a:pPr algn="ctr"/>
            <a:endParaRPr lang="en-GB" sz="100" dirty="0"/>
          </a:p>
          <a:p>
            <a:pPr algn="ctr"/>
            <a:r>
              <a:rPr lang="en-GB" sz="2400" dirty="0"/>
              <a:t>SMART</a:t>
            </a:r>
          </a:p>
          <a:p>
            <a:pPr algn="ctr"/>
            <a:r>
              <a:rPr lang="en-GB" sz="2400" dirty="0"/>
              <a:t>BRAVE</a:t>
            </a:r>
          </a:p>
          <a:p>
            <a:pPr algn="ctr"/>
            <a:r>
              <a:rPr lang="en-GB" sz="2400" dirty="0"/>
              <a:t>WISE</a:t>
            </a:r>
          </a:p>
        </p:txBody>
      </p:sp>
      <p:sp>
        <p:nvSpPr>
          <p:cNvPr id="5" name="TextBox 4">
            <a:extLst>
              <a:ext uri="{FF2B5EF4-FFF2-40B4-BE49-F238E27FC236}">
                <a16:creationId xmlns:a16="http://schemas.microsoft.com/office/drawing/2014/main" id="{713D6C03-8728-E3AC-540B-07FD0F66A65D}"/>
              </a:ext>
            </a:extLst>
          </p:cNvPr>
          <p:cNvSpPr txBox="1"/>
          <p:nvPr/>
        </p:nvSpPr>
        <p:spPr>
          <a:xfrm>
            <a:off x="6360798" y="4110917"/>
            <a:ext cx="1276135" cy="1015663"/>
          </a:xfrm>
          <a:prstGeom prst="rect">
            <a:avLst/>
          </a:prstGeom>
          <a:noFill/>
        </p:spPr>
        <p:txBody>
          <a:bodyPr wrap="square" rtlCol="0">
            <a:spAutoFit/>
          </a:bodyPr>
          <a:lstStyle/>
          <a:p>
            <a:pPr algn="ctr"/>
            <a:r>
              <a:rPr lang="en-GB" sz="2000" dirty="0"/>
              <a:t>THINK </a:t>
            </a:r>
          </a:p>
          <a:p>
            <a:pPr algn="ctr"/>
            <a:r>
              <a:rPr lang="en-GB" sz="2000" dirty="0"/>
              <a:t>FOR YOURSELF</a:t>
            </a:r>
            <a:endParaRPr lang="en-GB" sz="1400" dirty="0"/>
          </a:p>
        </p:txBody>
      </p:sp>
      <p:sp>
        <p:nvSpPr>
          <p:cNvPr id="6" name="TextBox 5">
            <a:extLst>
              <a:ext uri="{FF2B5EF4-FFF2-40B4-BE49-F238E27FC236}">
                <a16:creationId xmlns:a16="http://schemas.microsoft.com/office/drawing/2014/main" id="{07F5FE5C-6F44-72D5-D695-36342D97551F}"/>
              </a:ext>
            </a:extLst>
          </p:cNvPr>
          <p:cNvSpPr txBox="1"/>
          <p:nvPr/>
        </p:nvSpPr>
        <p:spPr>
          <a:xfrm>
            <a:off x="10216209" y="2246026"/>
            <a:ext cx="1276135" cy="1384995"/>
          </a:xfrm>
          <a:prstGeom prst="rect">
            <a:avLst/>
          </a:prstGeom>
          <a:noFill/>
        </p:spPr>
        <p:txBody>
          <a:bodyPr wrap="square" rtlCol="0">
            <a:spAutoFit/>
          </a:bodyPr>
          <a:lstStyle/>
          <a:p>
            <a:pPr algn="ctr"/>
            <a:r>
              <a:rPr lang="en-GB" sz="3200" dirty="0"/>
              <a:t>Speak </a:t>
            </a:r>
          </a:p>
          <a:p>
            <a:pPr algn="ctr"/>
            <a:r>
              <a:rPr lang="en-GB" sz="3200" dirty="0"/>
              <a:t>out</a:t>
            </a:r>
          </a:p>
          <a:p>
            <a:pPr algn="ctr"/>
            <a:endParaRPr lang="en-GB" sz="2000" dirty="0"/>
          </a:p>
        </p:txBody>
      </p:sp>
      <p:sp>
        <p:nvSpPr>
          <p:cNvPr id="7" name="TextBox 6">
            <a:extLst>
              <a:ext uri="{FF2B5EF4-FFF2-40B4-BE49-F238E27FC236}">
                <a16:creationId xmlns:a16="http://schemas.microsoft.com/office/drawing/2014/main" id="{D39C1716-590C-D624-9FB0-44F1D8B73077}"/>
              </a:ext>
            </a:extLst>
          </p:cNvPr>
          <p:cNvSpPr txBox="1"/>
          <p:nvPr/>
        </p:nvSpPr>
        <p:spPr>
          <a:xfrm>
            <a:off x="7089171" y="1072200"/>
            <a:ext cx="1276135" cy="1138773"/>
          </a:xfrm>
          <a:prstGeom prst="rect">
            <a:avLst/>
          </a:prstGeom>
          <a:noFill/>
        </p:spPr>
        <p:txBody>
          <a:bodyPr wrap="square" rtlCol="0">
            <a:spAutoFit/>
          </a:bodyPr>
          <a:lstStyle/>
          <a:p>
            <a:pPr algn="ctr"/>
            <a:r>
              <a:rPr lang="en-GB" sz="2400" dirty="0"/>
              <a:t>Rise </a:t>
            </a:r>
          </a:p>
          <a:p>
            <a:pPr algn="ctr"/>
            <a:r>
              <a:rPr lang="en-GB" sz="2400" dirty="0"/>
              <a:t>UP</a:t>
            </a:r>
          </a:p>
          <a:p>
            <a:pPr algn="ctr"/>
            <a:endParaRPr lang="en-GB" sz="2000" dirty="0"/>
          </a:p>
        </p:txBody>
      </p:sp>
      <p:sp>
        <p:nvSpPr>
          <p:cNvPr id="8" name="TextBox 7">
            <a:extLst>
              <a:ext uri="{FF2B5EF4-FFF2-40B4-BE49-F238E27FC236}">
                <a16:creationId xmlns:a16="http://schemas.microsoft.com/office/drawing/2014/main" id="{AA1A372E-EBDD-051E-C94F-1B640C480BA8}"/>
              </a:ext>
            </a:extLst>
          </p:cNvPr>
          <p:cNvSpPr txBox="1"/>
          <p:nvPr/>
        </p:nvSpPr>
        <p:spPr>
          <a:xfrm>
            <a:off x="2993350" y="4618748"/>
            <a:ext cx="1435189" cy="707886"/>
          </a:xfrm>
          <a:prstGeom prst="rect">
            <a:avLst/>
          </a:prstGeom>
          <a:noFill/>
        </p:spPr>
        <p:txBody>
          <a:bodyPr wrap="square" rtlCol="0">
            <a:spAutoFit/>
          </a:bodyPr>
          <a:lstStyle/>
          <a:p>
            <a:pPr algn="ctr"/>
            <a:r>
              <a:rPr lang="en-GB" sz="2000" dirty="0"/>
              <a:t>Leave a LEGACY</a:t>
            </a:r>
          </a:p>
        </p:txBody>
      </p:sp>
      <p:sp>
        <p:nvSpPr>
          <p:cNvPr id="9" name="TextBox 8">
            <a:extLst>
              <a:ext uri="{FF2B5EF4-FFF2-40B4-BE49-F238E27FC236}">
                <a16:creationId xmlns:a16="http://schemas.microsoft.com/office/drawing/2014/main" id="{F801779B-87F2-62B8-0103-767703DD3B47}"/>
              </a:ext>
            </a:extLst>
          </p:cNvPr>
          <p:cNvSpPr txBox="1"/>
          <p:nvPr/>
        </p:nvSpPr>
        <p:spPr>
          <a:xfrm>
            <a:off x="351672" y="3659370"/>
            <a:ext cx="1276135" cy="923330"/>
          </a:xfrm>
          <a:prstGeom prst="rect">
            <a:avLst/>
          </a:prstGeom>
          <a:noFill/>
        </p:spPr>
        <p:txBody>
          <a:bodyPr wrap="square" rtlCol="0">
            <a:spAutoFit/>
          </a:bodyPr>
          <a:lstStyle/>
          <a:p>
            <a:pPr algn="ctr"/>
            <a:r>
              <a:rPr lang="en-GB" dirty="0"/>
              <a:t>Read </a:t>
            </a:r>
          </a:p>
          <a:p>
            <a:pPr algn="ctr"/>
            <a:r>
              <a:rPr lang="en-GB" dirty="0"/>
              <a:t>and Research</a:t>
            </a:r>
            <a:endParaRPr lang="en-GB" sz="1200" dirty="0"/>
          </a:p>
        </p:txBody>
      </p:sp>
      <p:sp>
        <p:nvSpPr>
          <p:cNvPr id="10" name="TextBox 9">
            <a:extLst>
              <a:ext uri="{FF2B5EF4-FFF2-40B4-BE49-F238E27FC236}">
                <a16:creationId xmlns:a16="http://schemas.microsoft.com/office/drawing/2014/main" id="{F21F0510-A6D8-23C6-258C-A50D62164811}"/>
              </a:ext>
            </a:extLst>
          </p:cNvPr>
          <p:cNvSpPr txBox="1"/>
          <p:nvPr/>
        </p:nvSpPr>
        <p:spPr>
          <a:xfrm>
            <a:off x="9669399" y="5237947"/>
            <a:ext cx="1946867" cy="1384995"/>
          </a:xfrm>
          <a:prstGeom prst="rect">
            <a:avLst/>
          </a:prstGeom>
          <a:noFill/>
        </p:spPr>
        <p:txBody>
          <a:bodyPr wrap="square" rtlCol="0">
            <a:spAutoFit/>
          </a:bodyPr>
          <a:lstStyle/>
          <a:p>
            <a:pPr algn="ctr"/>
            <a:r>
              <a:rPr lang="en-GB" sz="3200" dirty="0"/>
              <a:t>Seek the TRUTH</a:t>
            </a:r>
          </a:p>
          <a:p>
            <a:pPr algn="ctr"/>
            <a:endParaRPr lang="en-GB" sz="2000" dirty="0"/>
          </a:p>
        </p:txBody>
      </p:sp>
    </p:spTree>
    <p:extLst>
      <p:ext uri="{BB962C8B-B14F-4D97-AF65-F5344CB8AC3E}">
        <p14:creationId xmlns:p14="http://schemas.microsoft.com/office/powerpoint/2010/main" val="1948879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nd holding smart phone with blank screen - IOsteopath">
            <a:extLst>
              <a:ext uri="{FF2B5EF4-FFF2-40B4-BE49-F238E27FC236}">
                <a16:creationId xmlns:a16="http://schemas.microsoft.com/office/drawing/2014/main" id="{0EF935A8-134D-41E0-B72D-33D3A7ABD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9473013" y="-132328"/>
            <a:ext cx="3313682" cy="43091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3,848,900+ Mobile Phone Stock Photos, Pictures &amp; Royalty-Free Images -  iStock | Smartphone, Cell phone icon, Cell phone in hand">
            <a:extLst>
              <a:ext uri="{FF2B5EF4-FFF2-40B4-BE49-F238E27FC236}">
                <a16:creationId xmlns:a16="http://schemas.microsoft.com/office/drawing/2014/main" id="{12347283-B846-4413-11EA-36172EB89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2142656" y="-618866"/>
            <a:ext cx="4267512" cy="45659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59,600+ Hand Holding Mobile Phone Stock Photos, Pictures ...">
            <a:extLst>
              <a:ext uri="{FF2B5EF4-FFF2-40B4-BE49-F238E27FC236}">
                <a16:creationId xmlns:a16="http://schemas.microsoft.com/office/drawing/2014/main" id="{C8F30BA3-BF46-AC22-E46C-3D41528B11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3817" y="3308100"/>
            <a:ext cx="3688356" cy="36160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 Holding Phone Images - Free Download on Freepik">
            <a:extLst>
              <a:ext uri="{FF2B5EF4-FFF2-40B4-BE49-F238E27FC236}">
                <a16:creationId xmlns:a16="http://schemas.microsoft.com/office/drawing/2014/main" id="{5251070B-48BA-BBAE-C9ED-310C44060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8412" y="2938524"/>
            <a:ext cx="2798732" cy="39194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15,500+ Hand Holding Old Phone Stock Photos, Pictures &amp; Royalty-Free Images  - iStock | Hand holding old phone isolated">
            <a:extLst>
              <a:ext uri="{FF2B5EF4-FFF2-40B4-BE49-F238E27FC236}">
                <a16:creationId xmlns:a16="http://schemas.microsoft.com/office/drawing/2014/main" id="{D365A326-E6DC-8F58-0161-C0F67B77D9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5562439" y="0"/>
            <a:ext cx="4106960" cy="273299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1,357,251 Mobile Phone Hand Images, Stock Photos, 3D objects, &amp; Vectors |  Shutterstock">
            <a:extLst>
              <a:ext uri="{FF2B5EF4-FFF2-40B4-BE49-F238E27FC236}">
                <a16:creationId xmlns:a16="http://schemas.microsoft.com/office/drawing/2014/main" id="{377DA846-7184-FB0F-FCC6-BF27999D125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7871"/>
          <a:stretch/>
        </p:blipFill>
        <p:spPr bwMode="auto">
          <a:xfrm rot="5400000">
            <a:off x="392393" y="157786"/>
            <a:ext cx="2182816" cy="29676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E05EAF-A5DD-A1B4-C35B-F07D03FDA38E}"/>
              </a:ext>
            </a:extLst>
          </p:cNvPr>
          <p:cNvPicPr>
            <a:picLocks noChangeAspect="1"/>
          </p:cNvPicPr>
          <p:nvPr/>
        </p:nvPicPr>
        <p:blipFill>
          <a:blip r:embed="rId8"/>
          <a:stretch>
            <a:fillRect/>
          </a:stretch>
        </p:blipFill>
        <p:spPr>
          <a:xfrm>
            <a:off x="12397978" y="1364838"/>
            <a:ext cx="5621255" cy="2893492"/>
          </a:xfrm>
          <a:prstGeom prst="rect">
            <a:avLst/>
          </a:prstGeom>
        </p:spPr>
      </p:pic>
      <p:pic>
        <p:nvPicPr>
          <p:cNvPr id="1028" name="Picture 4" descr="79,644 Hand Holding Phone Stock Photos, High-Res Pictures, and Images -  Getty Images">
            <a:extLst>
              <a:ext uri="{FF2B5EF4-FFF2-40B4-BE49-F238E27FC236}">
                <a16:creationId xmlns:a16="http://schemas.microsoft.com/office/drawing/2014/main" id="{C2C37C58-F7BD-B008-53DE-AFD632425D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923" t="8930" r="42461" b="7516"/>
          <a:stretch/>
        </p:blipFill>
        <p:spPr bwMode="auto">
          <a:xfrm flipH="1">
            <a:off x="0" y="2938524"/>
            <a:ext cx="1726374" cy="3247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3,399 02 Phone Stock Photos, High-Res Pictures, and Images - Getty Images">
            <a:extLst>
              <a:ext uri="{FF2B5EF4-FFF2-40B4-BE49-F238E27FC236}">
                <a16:creationId xmlns:a16="http://schemas.microsoft.com/office/drawing/2014/main" id="{562EABAC-FDEA-7E61-D729-31108A31D76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868" t="8504" r="29860" b="42192"/>
          <a:stretch/>
        </p:blipFill>
        <p:spPr bwMode="auto">
          <a:xfrm>
            <a:off x="8507943" y="4937334"/>
            <a:ext cx="3688357" cy="1916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151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nd holding smart phone with blank screen - IOsteopath">
            <a:extLst>
              <a:ext uri="{FF2B5EF4-FFF2-40B4-BE49-F238E27FC236}">
                <a16:creationId xmlns:a16="http://schemas.microsoft.com/office/drawing/2014/main" id="{0EF935A8-134D-41E0-B72D-33D3A7ABD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5155" y="2150984"/>
            <a:ext cx="3844334" cy="499925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3,848,900+ Mobile Phone Stock Photos, Pictures &amp; Royalty-Free Images -  iStock | Smartphone, Cell phone icon, Cell phone in hand">
            <a:extLst>
              <a:ext uri="{FF2B5EF4-FFF2-40B4-BE49-F238E27FC236}">
                <a16:creationId xmlns:a16="http://schemas.microsoft.com/office/drawing/2014/main" id="{12347283-B846-4413-11EA-36172EB89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062567" y="-1180058"/>
            <a:ext cx="7442743" cy="79632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59,600+ Hand Holding Mobile Phone Stock Photos, Pictures ...">
            <a:extLst>
              <a:ext uri="{FF2B5EF4-FFF2-40B4-BE49-F238E27FC236}">
                <a16:creationId xmlns:a16="http://schemas.microsoft.com/office/drawing/2014/main" id="{C8F30BA3-BF46-AC22-E46C-3D41528B1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0917" y="6792979"/>
            <a:ext cx="3688356" cy="36160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 Holding Phone Images - Free Download on Freepik">
            <a:extLst>
              <a:ext uri="{FF2B5EF4-FFF2-40B4-BE49-F238E27FC236}">
                <a16:creationId xmlns:a16="http://schemas.microsoft.com/office/drawing/2014/main" id="{5251070B-48BA-BBAE-C9ED-310C440604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3219" y="6858000"/>
            <a:ext cx="2798732" cy="39194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15,500+ Hand Holding Old Phone Stock Photos, Pictures &amp; Royalty-Free Images  - iStock | Hand holding old phone isolated">
            <a:extLst>
              <a:ext uri="{FF2B5EF4-FFF2-40B4-BE49-F238E27FC236}">
                <a16:creationId xmlns:a16="http://schemas.microsoft.com/office/drawing/2014/main" id="{D365A326-E6DC-8F58-0161-C0F67B77D9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5380176" y="-3291830"/>
            <a:ext cx="4106960" cy="273299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1,357,251 Mobile Phone Hand Images, Stock Photos, 3D objects, &amp; Vectors |  Shutterstock">
            <a:extLst>
              <a:ext uri="{FF2B5EF4-FFF2-40B4-BE49-F238E27FC236}">
                <a16:creationId xmlns:a16="http://schemas.microsoft.com/office/drawing/2014/main" id="{377DA846-7184-FB0F-FCC6-BF27999D125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7871"/>
          <a:stretch/>
        </p:blipFill>
        <p:spPr bwMode="auto">
          <a:xfrm rot="5400000">
            <a:off x="-6809392" y="-4298548"/>
            <a:ext cx="5600192" cy="76136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83F12B7-A323-D163-C6D3-241B9861A46F}"/>
              </a:ext>
            </a:extLst>
          </p:cNvPr>
          <p:cNvPicPr>
            <a:picLocks noChangeAspect="1"/>
          </p:cNvPicPr>
          <p:nvPr/>
        </p:nvPicPr>
        <p:blipFill>
          <a:blip r:embed="rId9"/>
          <a:stretch>
            <a:fillRect/>
          </a:stretch>
        </p:blipFill>
        <p:spPr>
          <a:xfrm>
            <a:off x="3200400" y="1496579"/>
            <a:ext cx="9012055" cy="4638877"/>
          </a:xfrm>
          <a:prstGeom prst="rect">
            <a:avLst/>
          </a:prstGeom>
        </p:spPr>
      </p:pic>
      <p:sp>
        <p:nvSpPr>
          <p:cNvPr id="4" name="TextBox 3">
            <a:extLst>
              <a:ext uri="{FF2B5EF4-FFF2-40B4-BE49-F238E27FC236}">
                <a16:creationId xmlns:a16="http://schemas.microsoft.com/office/drawing/2014/main" id="{CF62A0F1-85AB-98EA-4148-89B08ABED319}"/>
              </a:ext>
            </a:extLst>
          </p:cNvPr>
          <p:cNvSpPr txBox="1"/>
          <p:nvPr/>
        </p:nvSpPr>
        <p:spPr>
          <a:xfrm>
            <a:off x="61021" y="1848356"/>
            <a:ext cx="2875875" cy="3431709"/>
          </a:xfrm>
          <a:prstGeom prst="rect">
            <a:avLst/>
          </a:prstGeom>
          <a:noFill/>
        </p:spPr>
        <p:txBody>
          <a:bodyPr wrap="square" rtlCol="0">
            <a:spAutoFit/>
          </a:bodyPr>
          <a:lstStyle/>
          <a:p>
            <a:pPr algn="ctr"/>
            <a:r>
              <a:rPr lang="en-GB" sz="2400" b="1" dirty="0">
                <a:latin typeface="Bahnschrift SemiLight" panose="020B0502040204020203" pitchFamily="34" charset="0"/>
              </a:rPr>
              <a:t>DATA </a:t>
            </a:r>
          </a:p>
          <a:p>
            <a:pPr algn="ctr"/>
            <a:r>
              <a:rPr lang="en-GB" sz="2400" b="1" dirty="0">
                <a:latin typeface="Bahnschrift SemiLight" panose="020B0502040204020203" pitchFamily="34" charset="0"/>
              </a:rPr>
              <a:t>CLEANING</a:t>
            </a:r>
          </a:p>
          <a:p>
            <a:pPr algn="ctr"/>
            <a:endParaRPr lang="en-GB" sz="500" dirty="0">
              <a:latin typeface="Bahnschrift SemiLight" panose="020B0502040204020203" pitchFamily="34" charset="0"/>
            </a:endParaRPr>
          </a:p>
          <a:p>
            <a:pPr algn="ctr"/>
            <a:endParaRPr lang="en-GB" sz="500" dirty="0">
              <a:latin typeface="Bahnschrift SemiLight" panose="020B0502040204020203" pitchFamily="34" charset="0"/>
            </a:endParaRPr>
          </a:p>
          <a:p>
            <a:pPr algn="ctr"/>
            <a:r>
              <a:rPr lang="en-GB" sz="2400" dirty="0">
                <a:latin typeface="Bahnschrift SemiLight" panose="020B0502040204020203" pitchFamily="34" charset="0"/>
              </a:rPr>
              <a:t>Missing </a:t>
            </a:r>
          </a:p>
          <a:p>
            <a:pPr algn="ctr"/>
            <a:r>
              <a:rPr lang="en-GB" sz="2400" dirty="0">
                <a:latin typeface="Bahnschrift SemiLight" panose="020B0502040204020203" pitchFamily="34" charset="0"/>
              </a:rPr>
              <a:t>Values</a:t>
            </a:r>
          </a:p>
          <a:p>
            <a:pPr algn="ctr"/>
            <a:endParaRPr lang="en-GB" sz="500" dirty="0">
              <a:latin typeface="Bahnschrift SemiLight" panose="020B0502040204020203" pitchFamily="34" charset="0"/>
            </a:endParaRPr>
          </a:p>
          <a:p>
            <a:pPr algn="ctr"/>
            <a:r>
              <a:rPr lang="en-GB" sz="2400" dirty="0">
                <a:latin typeface="Bahnschrift SemiLight" panose="020B0502040204020203" pitchFamily="34" charset="0"/>
              </a:rPr>
              <a:t>Duplicates</a:t>
            </a:r>
          </a:p>
          <a:p>
            <a:pPr algn="ctr"/>
            <a:endParaRPr lang="en-GB" sz="500" dirty="0">
              <a:latin typeface="Bahnschrift SemiLight" panose="020B0502040204020203" pitchFamily="34" charset="0"/>
            </a:endParaRPr>
          </a:p>
          <a:p>
            <a:pPr algn="ctr"/>
            <a:r>
              <a:rPr lang="en-GB" sz="2400" dirty="0">
                <a:latin typeface="Bahnschrift SemiLight" panose="020B0502040204020203" pitchFamily="34" charset="0"/>
              </a:rPr>
              <a:t>Drop it</a:t>
            </a:r>
          </a:p>
          <a:p>
            <a:pPr algn="ctr"/>
            <a:endParaRPr lang="en-GB" sz="500" dirty="0">
              <a:latin typeface="Bahnschrift SemiLight" panose="020B0502040204020203" pitchFamily="34" charset="0"/>
            </a:endParaRPr>
          </a:p>
          <a:p>
            <a:pPr algn="ctr"/>
            <a:r>
              <a:rPr lang="en-GB" sz="2400" dirty="0">
                <a:latin typeface="Bahnschrift SemiLight" panose="020B0502040204020203" pitchFamily="34" charset="0"/>
              </a:rPr>
              <a:t>Get </a:t>
            </a:r>
          </a:p>
          <a:p>
            <a:pPr algn="ctr"/>
            <a:r>
              <a:rPr lang="en-GB" sz="2400" dirty="0">
                <a:latin typeface="Bahnschrift SemiLight" panose="020B0502040204020203" pitchFamily="34" charset="0"/>
              </a:rPr>
              <a:t>Dummies</a:t>
            </a:r>
          </a:p>
        </p:txBody>
      </p:sp>
      <p:pic>
        <p:nvPicPr>
          <p:cNvPr id="7" name="Picture 6">
            <a:extLst>
              <a:ext uri="{FF2B5EF4-FFF2-40B4-BE49-F238E27FC236}">
                <a16:creationId xmlns:a16="http://schemas.microsoft.com/office/drawing/2014/main" id="{3A730CA4-6AA5-971A-6D37-41D22EA33A55}"/>
              </a:ext>
            </a:extLst>
          </p:cNvPr>
          <p:cNvPicPr>
            <a:picLocks noChangeAspect="1"/>
          </p:cNvPicPr>
          <p:nvPr/>
        </p:nvPicPr>
        <p:blipFill>
          <a:blip r:embed="rId10"/>
          <a:stretch>
            <a:fillRect/>
          </a:stretch>
        </p:blipFill>
        <p:spPr>
          <a:xfrm>
            <a:off x="1314555" y="-3589657"/>
            <a:ext cx="3771690" cy="3030822"/>
          </a:xfrm>
          <a:prstGeom prst="rect">
            <a:avLst/>
          </a:prstGeom>
        </p:spPr>
      </p:pic>
      <p:pic>
        <p:nvPicPr>
          <p:cNvPr id="2" name="Picture 6" descr="13,399 02 Phone Stock Photos, High-Res Pictures, and Images - Getty Images">
            <a:extLst>
              <a:ext uri="{FF2B5EF4-FFF2-40B4-BE49-F238E27FC236}">
                <a16:creationId xmlns:a16="http://schemas.microsoft.com/office/drawing/2014/main" id="{D9472304-0711-EAF2-456C-ACEC176137F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6868" t="8504" r="29860" b="42192"/>
          <a:stretch/>
        </p:blipFill>
        <p:spPr bwMode="auto">
          <a:xfrm>
            <a:off x="8524098" y="6896052"/>
            <a:ext cx="3688357" cy="19160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79,644 Hand Holding Phone Stock Photos, High-Res Pictures, and Images -  Getty Images">
            <a:extLst>
              <a:ext uri="{FF2B5EF4-FFF2-40B4-BE49-F238E27FC236}">
                <a16:creationId xmlns:a16="http://schemas.microsoft.com/office/drawing/2014/main" id="{193E6E72-9FCE-7252-0D54-F279994ED0A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7923" t="8930" r="42461" b="7516"/>
          <a:stretch/>
        </p:blipFill>
        <p:spPr bwMode="auto">
          <a:xfrm flipH="1">
            <a:off x="-6187532" y="3429000"/>
            <a:ext cx="1726374" cy="3247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300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nd holding smart phone with blank screen - IOsteopath">
            <a:extLst>
              <a:ext uri="{FF2B5EF4-FFF2-40B4-BE49-F238E27FC236}">
                <a16:creationId xmlns:a16="http://schemas.microsoft.com/office/drawing/2014/main" id="{0EF935A8-134D-41E0-B72D-33D3A7ABD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330146" y="-651080"/>
            <a:ext cx="8351178" cy="1086005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3,848,900+ Mobile Phone Stock Photos, Pictures &amp; Royalty-Free Images -  iStock | Smartphone, Cell phone icon, Cell phone in hand">
            <a:extLst>
              <a:ext uri="{FF2B5EF4-FFF2-40B4-BE49-F238E27FC236}">
                <a16:creationId xmlns:a16="http://schemas.microsoft.com/office/drawing/2014/main" id="{12347283-B846-4413-11EA-36172EB89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218856" y="-4762622"/>
            <a:ext cx="4267512" cy="45659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59,600+ Hand Holding Mobile Phone Stock Photos, Pictures ...">
            <a:extLst>
              <a:ext uri="{FF2B5EF4-FFF2-40B4-BE49-F238E27FC236}">
                <a16:creationId xmlns:a16="http://schemas.microsoft.com/office/drawing/2014/main" id="{C8F30BA3-BF46-AC22-E46C-3D41528B1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357" y="3262746"/>
            <a:ext cx="3688356" cy="36160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 Holding Phone Images - Free Download on Freepik">
            <a:extLst>
              <a:ext uri="{FF2B5EF4-FFF2-40B4-BE49-F238E27FC236}">
                <a16:creationId xmlns:a16="http://schemas.microsoft.com/office/drawing/2014/main" id="{5251070B-48BA-BBAE-C9ED-310C440604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8412" y="6858000"/>
            <a:ext cx="2798732" cy="39194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15,500+ Hand Holding Old Phone Stock Photos, Pictures &amp; Royalty-Free Images  - iStock | Hand holding old phone isolated">
            <a:extLst>
              <a:ext uri="{FF2B5EF4-FFF2-40B4-BE49-F238E27FC236}">
                <a16:creationId xmlns:a16="http://schemas.microsoft.com/office/drawing/2014/main" id="{D365A326-E6DC-8F58-0161-C0F67B77D9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5658412" y="-2732995"/>
            <a:ext cx="4106960" cy="273299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1,357,251 Mobile Phone Hand Images, Stock Photos, 3D objects, &amp; Vectors |  Shutterstock">
            <a:extLst>
              <a:ext uri="{FF2B5EF4-FFF2-40B4-BE49-F238E27FC236}">
                <a16:creationId xmlns:a16="http://schemas.microsoft.com/office/drawing/2014/main" id="{377DA846-7184-FB0F-FCC6-BF27999D125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7871"/>
          <a:stretch/>
        </p:blipFill>
        <p:spPr bwMode="auto">
          <a:xfrm rot="5400000">
            <a:off x="-2575211" y="157786"/>
            <a:ext cx="2182816" cy="29676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17DD244-2F3D-9EBC-75AD-8BA6A7845434}"/>
              </a:ext>
            </a:extLst>
          </p:cNvPr>
          <p:cNvPicPr>
            <a:picLocks noChangeAspect="1"/>
          </p:cNvPicPr>
          <p:nvPr/>
        </p:nvPicPr>
        <p:blipFill>
          <a:blip r:embed="rId9"/>
          <a:stretch>
            <a:fillRect/>
          </a:stretch>
        </p:blipFill>
        <p:spPr>
          <a:xfrm>
            <a:off x="6802980" y="-3593165"/>
            <a:ext cx="4556610" cy="3194988"/>
          </a:xfrm>
          <a:prstGeom prst="rect">
            <a:avLst/>
          </a:prstGeom>
        </p:spPr>
      </p:pic>
      <p:sp>
        <p:nvSpPr>
          <p:cNvPr id="5" name="TextBox 4">
            <a:extLst>
              <a:ext uri="{FF2B5EF4-FFF2-40B4-BE49-F238E27FC236}">
                <a16:creationId xmlns:a16="http://schemas.microsoft.com/office/drawing/2014/main" id="{0CFF9317-DA4F-C78A-652B-3CC51C5F9A25}"/>
              </a:ext>
            </a:extLst>
          </p:cNvPr>
          <p:cNvSpPr txBox="1"/>
          <p:nvPr/>
        </p:nvSpPr>
        <p:spPr>
          <a:xfrm>
            <a:off x="-2282329" y="4400550"/>
            <a:ext cx="876300" cy="1015663"/>
          </a:xfrm>
          <a:prstGeom prst="rect">
            <a:avLst/>
          </a:prstGeom>
          <a:noFill/>
        </p:spPr>
        <p:txBody>
          <a:bodyPr wrap="square" rtlCol="0">
            <a:spAutoFit/>
          </a:bodyPr>
          <a:lstStyle/>
          <a:p>
            <a:pPr algn="ctr"/>
            <a:r>
              <a:rPr lang="en-GB" sz="2000" dirty="0">
                <a:latin typeface="Bahnschrift SemiLight" panose="020B0502040204020203" pitchFamily="34" charset="0"/>
              </a:rPr>
              <a:t>A load of BS</a:t>
            </a:r>
          </a:p>
        </p:txBody>
      </p:sp>
      <p:sp>
        <p:nvSpPr>
          <p:cNvPr id="6" name="TextBox 5">
            <a:extLst>
              <a:ext uri="{FF2B5EF4-FFF2-40B4-BE49-F238E27FC236}">
                <a16:creationId xmlns:a16="http://schemas.microsoft.com/office/drawing/2014/main" id="{8E719DA1-7196-2FAE-7856-E02C2A61F253}"/>
              </a:ext>
            </a:extLst>
          </p:cNvPr>
          <p:cNvSpPr txBox="1"/>
          <p:nvPr/>
        </p:nvSpPr>
        <p:spPr>
          <a:xfrm>
            <a:off x="2820526" y="-2942084"/>
            <a:ext cx="2875875" cy="1892826"/>
          </a:xfrm>
          <a:prstGeom prst="rect">
            <a:avLst/>
          </a:prstGeom>
          <a:noFill/>
        </p:spPr>
        <p:txBody>
          <a:bodyPr wrap="square" rtlCol="0">
            <a:spAutoFit/>
          </a:bodyPr>
          <a:lstStyle/>
          <a:p>
            <a:pPr algn="ctr"/>
            <a:r>
              <a:rPr lang="en-GB" sz="1400" b="1" dirty="0">
                <a:latin typeface="Bahnschrift SemiLight" panose="020B0502040204020203" pitchFamily="34" charset="0"/>
              </a:rPr>
              <a:t>DATA </a:t>
            </a:r>
          </a:p>
          <a:p>
            <a:pPr algn="ctr"/>
            <a:r>
              <a:rPr lang="en-GB" sz="1400" b="1" dirty="0">
                <a:latin typeface="Bahnschrift SemiLight" panose="020B0502040204020203" pitchFamily="34" charset="0"/>
              </a:rPr>
              <a:t>CLEANING</a:t>
            </a:r>
          </a:p>
          <a:p>
            <a:pPr algn="ctr"/>
            <a:endParaRPr lang="en-GB" sz="100" dirty="0">
              <a:latin typeface="Bahnschrift SemiLight" panose="020B0502040204020203" pitchFamily="34" charset="0"/>
            </a:endParaRP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Missing </a:t>
            </a:r>
          </a:p>
          <a:p>
            <a:pPr algn="ctr"/>
            <a:r>
              <a:rPr lang="en-GB" sz="1400" dirty="0">
                <a:latin typeface="Bahnschrift SemiLight" panose="020B0502040204020203" pitchFamily="34" charset="0"/>
              </a:rPr>
              <a:t>Values</a:t>
            </a: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Duplicates</a:t>
            </a: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Drop it</a:t>
            </a: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Get </a:t>
            </a:r>
          </a:p>
          <a:p>
            <a:pPr algn="ctr"/>
            <a:r>
              <a:rPr lang="en-GB" sz="1400" dirty="0">
                <a:latin typeface="Bahnschrift SemiLight" panose="020B0502040204020203" pitchFamily="34" charset="0"/>
              </a:rPr>
              <a:t>Dummies</a:t>
            </a:r>
          </a:p>
        </p:txBody>
      </p:sp>
      <p:pic>
        <p:nvPicPr>
          <p:cNvPr id="8" name="Picture 7">
            <a:extLst>
              <a:ext uri="{FF2B5EF4-FFF2-40B4-BE49-F238E27FC236}">
                <a16:creationId xmlns:a16="http://schemas.microsoft.com/office/drawing/2014/main" id="{617E32A3-1325-DD5E-8805-97259F384A18}"/>
              </a:ext>
            </a:extLst>
          </p:cNvPr>
          <p:cNvPicPr>
            <a:picLocks noChangeAspect="1"/>
          </p:cNvPicPr>
          <p:nvPr/>
        </p:nvPicPr>
        <p:blipFill>
          <a:blip r:embed="rId10"/>
          <a:stretch>
            <a:fillRect/>
          </a:stretch>
        </p:blipFill>
        <p:spPr>
          <a:xfrm>
            <a:off x="4743391" y="504182"/>
            <a:ext cx="7411463" cy="5955640"/>
          </a:xfrm>
          <a:prstGeom prst="rect">
            <a:avLst/>
          </a:prstGeom>
        </p:spPr>
      </p:pic>
      <p:pic>
        <p:nvPicPr>
          <p:cNvPr id="10" name="Picture 9">
            <a:extLst>
              <a:ext uri="{FF2B5EF4-FFF2-40B4-BE49-F238E27FC236}">
                <a16:creationId xmlns:a16="http://schemas.microsoft.com/office/drawing/2014/main" id="{60F769D4-4D8E-9860-1A0F-D2C29BCBB95F}"/>
              </a:ext>
            </a:extLst>
          </p:cNvPr>
          <p:cNvPicPr>
            <a:picLocks noChangeAspect="1"/>
          </p:cNvPicPr>
          <p:nvPr/>
        </p:nvPicPr>
        <p:blipFill>
          <a:blip r:embed="rId11"/>
          <a:stretch>
            <a:fillRect/>
          </a:stretch>
        </p:blipFill>
        <p:spPr>
          <a:xfrm>
            <a:off x="4901264" y="7272149"/>
            <a:ext cx="5621255" cy="2893492"/>
          </a:xfrm>
          <a:prstGeom prst="rect">
            <a:avLst/>
          </a:prstGeom>
        </p:spPr>
      </p:pic>
      <p:sp>
        <p:nvSpPr>
          <p:cNvPr id="3" name="TextBox 2">
            <a:extLst>
              <a:ext uri="{FF2B5EF4-FFF2-40B4-BE49-F238E27FC236}">
                <a16:creationId xmlns:a16="http://schemas.microsoft.com/office/drawing/2014/main" id="{8EA5363D-605D-F49D-A336-CE3FEC4EDB19}"/>
              </a:ext>
            </a:extLst>
          </p:cNvPr>
          <p:cNvSpPr txBox="1"/>
          <p:nvPr/>
        </p:nvSpPr>
        <p:spPr>
          <a:xfrm>
            <a:off x="1115542" y="1404090"/>
            <a:ext cx="2798732" cy="3185487"/>
          </a:xfrm>
          <a:prstGeom prst="rect">
            <a:avLst/>
          </a:prstGeom>
          <a:noFill/>
        </p:spPr>
        <p:txBody>
          <a:bodyPr wrap="square" rtlCol="0">
            <a:spAutoFit/>
          </a:bodyPr>
          <a:lstStyle/>
          <a:p>
            <a:pPr algn="ctr"/>
            <a:r>
              <a:rPr lang="en-GB" sz="3200" b="1" dirty="0">
                <a:latin typeface="Bahnschrift SemiLight" panose="020B0502040204020203" pitchFamily="34" charset="0"/>
              </a:rPr>
              <a:t>DATA </a:t>
            </a:r>
          </a:p>
          <a:p>
            <a:pPr algn="ctr"/>
            <a:r>
              <a:rPr lang="en-GB" sz="3200" b="1" dirty="0">
                <a:latin typeface="Bahnschrift SemiLight" panose="020B0502040204020203" pitchFamily="34" charset="0"/>
              </a:rPr>
              <a:t>EXPLORATION</a:t>
            </a:r>
          </a:p>
          <a:p>
            <a:pPr algn="ctr"/>
            <a:endParaRPr lang="en-GB" sz="700" dirty="0">
              <a:latin typeface="Bahnschrift SemiLight" panose="020B0502040204020203" pitchFamily="34" charset="0"/>
            </a:endParaRPr>
          </a:p>
          <a:p>
            <a:pPr algn="ctr"/>
            <a:endParaRPr lang="en-GB" sz="700" dirty="0">
              <a:latin typeface="Bahnschrift SemiLight" panose="020B0502040204020203" pitchFamily="34" charset="0"/>
            </a:endParaRPr>
          </a:p>
          <a:p>
            <a:pPr algn="ctr"/>
            <a:endParaRPr lang="en-GB" sz="700" dirty="0">
              <a:latin typeface="Bahnschrift SemiLight" panose="020B0502040204020203" pitchFamily="34" charset="0"/>
            </a:endParaRPr>
          </a:p>
          <a:p>
            <a:pPr algn="ctr"/>
            <a:r>
              <a:rPr lang="en-GB" sz="3200" dirty="0">
                <a:latin typeface="Bahnschrift SemiLight" panose="020B0502040204020203" pitchFamily="34" charset="0"/>
              </a:rPr>
              <a:t>Imbalanced Data</a:t>
            </a:r>
          </a:p>
          <a:p>
            <a:pPr algn="ctr"/>
            <a:endParaRPr lang="en-GB" sz="500" dirty="0">
              <a:latin typeface="Bahnschrift SemiLight" panose="020B0502040204020203" pitchFamily="34" charset="0"/>
            </a:endParaRPr>
          </a:p>
          <a:p>
            <a:pPr algn="ctr"/>
            <a:endParaRPr lang="en-GB" sz="500" dirty="0">
              <a:latin typeface="Bahnschrift SemiLight" panose="020B0502040204020203" pitchFamily="34" charset="0"/>
            </a:endParaRPr>
          </a:p>
          <a:p>
            <a:pPr algn="ctr"/>
            <a:endParaRPr lang="en-GB" sz="500" dirty="0">
              <a:latin typeface="Bahnschrift SemiLight" panose="020B0502040204020203" pitchFamily="34" charset="0"/>
            </a:endParaRPr>
          </a:p>
          <a:p>
            <a:pPr algn="ctr"/>
            <a:endParaRPr lang="en-GB" sz="3200" dirty="0">
              <a:latin typeface="Bahnschrift SemiLight" panose="020B0502040204020203" pitchFamily="34" charset="0"/>
            </a:endParaRPr>
          </a:p>
          <a:p>
            <a:pPr algn="ctr"/>
            <a:endParaRPr lang="en-GB" sz="500" dirty="0">
              <a:latin typeface="Bahnschrift SemiLight" panose="020B0502040204020203" pitchFamily="34" charset="0"/>
            </a:endParaRPr>
          </a:p>
        </p:txBody>
      </p:sp>
      <p:pic>
        <p:nvPicPr>
          <p:cNvPr id="7" name="Picture 6">
            <a:extLst>
              <a:ext uri="{FF2B5EF4-FFF2-40B4-BE49-F238E27FC236}">
                <a16:creationId xmlns:a16="http://schemas.microsoft.com/office/drawing/2014/main" id="{50AA031A-F48A-C084-C775-7FC46589E13B}"/>
              </a:ext>
            </a:extLst>
          </p:cNvPr>
          <p:cNvPicPr>
            <a:picLocks noChangeAspect="1"/>
          </p:cNvPicPr>
          <p:nvPr/>
        </p:nvPicPr>
        <p:blipFill>
          <a:blip r:embed="rId12"/>
          <a:stretch>
            <a:fillRect/>
          </a:stretch>
        </p:blipFill>
        <p:spPr>
          <a:xfrm>
            <a:off x="13094570" y="2165684"/>
            <a:ext cx="5154100" cy="3698174"/>
          </a:xfrm>
          <a:prstGeom prst="rect">
            <a:avLst/>
          </a:prstGeom>
        </p:spPr>
      </p:pic>
    </p:spTree>
    <p:extLst>
      <p:ext uri="{BB962C8B-B14F-4D97-AF65-F5344CB8AC3E}">
        <p14:creationId xmlns:p14="http://schemas.microsoft.com/office/powerpoint/2010/main" val="206153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27E5C30-84BA-2588-E4DA-9BB0E71A27BC}"/>
              </a:ext>
            </a:extLst>
          </p:cNvPr>
          <p:cNvSpPr txBox="1"/>
          <p:nvPr/>
        </p:nvSpPr>
        <p:spPr>
          <a:xfrm>
            <a:off x="424687" y="1698737"/>
            <a:ext cx="2798732" cy="2354491"/>
          </a:xfrm>
          <a:prstGeom prst="rect">
            <a:avLst/>
          </a:prstGeom>
          <a:noFill/>
        </p:spPr>
        <p:txBody>
          <a:bodyPr wrap="square" rtlCol="0">
            <a:spAutoFit/>
          </a:bodyPr>
          <a:lstStyle/>
          <a:p>
            <a:pPr algn="ctr"/>
            <a:r>
              <a:rPr lang="en-GB" sz="3200" b="1" dirty="0">
                <a:latin typeface="Bahnschrift SemiLight" panose="020B0502040204020203" pitchFamily="34" charset="0"/>
              </a:rPr>
              <a:t>ATAD </a:t>
            </a:r>
          </a:p>
          <a:p>
            <a:pPr algn="ctr"/>
            <a:r>
              <a:rPr lang="en-GB" sz="3200" b="1" dirty="0">
                <a:latin typeface="Bahnschrift SemiLight" panose="020B0502040204020203" pitchFamily="34" charset="0"/>
              </a:rPr>
              <a:t>NOITAROLPXE</a:t>
            </a:r>
          </a:p>
          <a:p>
            <a:pPr algn="ctr"/>
            <a:endParaRPr lang="en-GB" sz="700" dirty="0">
              <a:latin typeface="Bahnschrift SemiLight" panose="020B0502040204020203" pitchFamily="34" charset="0"/>
            </a:endParaRPr>
          </a:p>
          <a:p>
            <a:pPr algn="ctr"/>
            <a:endParaRPr lang="en-GB" sz="700" dirty="0">
              <a:latin typeface="Bahnschrift SemiLight" panose="020B0502040204020203" pitchFamily="34" charset="0"/>
            </a:endParaRPr>
          </a:p>
          <a:p>
            <a:pPr algn="ctr"/>
            <a:r>
              <a:rPr lang="en-GB" sz="3200" dirty="0" err="1">
                <a:latin typeface="Bahnschrift SemiLight" panose="020B0502040204020203" pitchFamily="34" charset="0"/>
              </a:rPr>
              <a:t>decnalabmI</a:t>
            </a:r>
            <a:r>
              <a:rPr lang="en-GB" sz="3200" dirty="0">
                <a:latin typeface="Bahnschrift SemiLight" panose="020B0502040204020203" pitchFamily="34" charset="0"/>
              </a:rPr>
              <a:t> </a:t>
            </a:r>
          </a:p>
          <a:p>
            <a:pPr algn="ctr"/>
            <a:r>
              <a:rPr lang="en-GB" sz="3200" dirty="0" err="1">
                <a:latin typeface="Bahnschrift SemiLight" panose="020B0502040204020203" pitchFamily="34" charset="0"/>
              </a:rPr>
              <a:t>ataD</a:t>
            </a:r>
            <a:endParaRPr lang="en-GB" sz="3200" dirty="0">
              <a:latin typeface="Bahnschrift SemiLight" panose="020B0502040204020203" pitchFamily="34" charset="0"/>
            </a:endParaRPr>
          </a:p>
          <a:p>
            <a:pPr algn="ctr"/>
            <a:endParaRPr lang="en-GB" sz="500" dirty="0">
              <a:latin typeface="Bahnschrift SemiLight" panose="020B0502040204020203" pitchFamily="34" charset="0"/>
            </a:endParaRPr>
          </a:p>
        </p:txBody>
      </p:sp>
      <p:pic>
        <p:nvPicPr>
          <p:cNvPr id="2050" name="Picture 2" descr="Hand holding smart phone with blank screen - IOsteopath">
            <a:extLst>
              <a:ext uri="{FF2B5EF4-FFF2-40B4-BE49-F238E27FC236}">
                <a16:creationId xmlns:a16="http://schemas.microsoft.com/office/drawing/2014/main" id="{0EF935A8-134D-41E0-B72D-33D3A7ABD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59094" y="-733463"/>
            <a:ext cx="8407444" cy="1093322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3,848,900+ Mobile Phone Stock Photos, Pictures &amp; Royalty-Free Images -  iStock | Smartphone, Cell phone icon, Cell phone in hand">
            <a:extLst>
              <a:ext uri="{FF2B5EF4-FFF2-40B4-BE49-F238E27FC236}">
                <a16:creationId xmlns:a16="http://schemas.microsoft.com/office/drawing/2014/main" id="{12347283-B846-4413-11EA-36172EB89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218856" y="-4762622"/>
            <a:ext cx="4267512" cy="45659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59,600+ Hand Holding Mobile Phone Stock Photos, Pictures ...">
            <a:extLst>
              <a:ext uri="{FF2B5EF4-FFF2-40B4-BE49-F238E27FC236}">
                <a16:creationId xmlns:a16="http://schemas.microsoft.com/office/drawing/2014/main" id="{C8F30BA3-BF46-AC22-E46C-3D41528B1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357" y="3262746"/>
            <a:ext cx="3688356" cy="36160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 Holding Phone Images - Free Download on Freepik">
            <a:extLst>
              <a:ext uri="{FF2B5EF4-FFF2-40B4-BE49-F238E27FC236}">
                <a16:creationId xmlns:a16="http://schemas.microsoft.com/office/drawing/2014/main" id="{5251070B-48BA-BBAE-C9ED-310C440604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8412" y="6858000"/>
            <a:ext cx="2798732" cy="39194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15,500+ Hand Holding Old Phone Stock Photos, Pictures &amp; Royalty-Free Images  - iStock | Hand holding old phone isolated">
            <a:extLst>
              <a:ext uri="{FF2B5EF4-FFF2-40B4-BE49-F238E27FC236}">
                <a16:creationId xmlns:a16="http://schemas.microsoft.com/office/drawing/2014/main" id="{D365A326-E6DC-8F58-0161-C0F67B77D9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5658412" y="-2732995"/>
            <a:ext cx="4106960" cy="273299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1,357,251 Mobile Phone Hand Images, Stock Photos, 3D objects, &amp; Vectors |  Shutterstock">
            <a:extLst>
              <a:ext uri="{FF2B5EF4-FFF2-40B4-BE49-F238E27FC236}">
                <a16:creationId xmlns:a16="http://schemas.microsoft.com/office/drawing/2014/main" id="{377DA846-7184-FB0F-FCC6-BF27999D125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7871"/>
          <a:stretch/>
        </p:blipFill>
        <p:spPr bwMode="auto">
          <a:xfrm rot="5400000">
            <a:off x="-2575211" y="157786"/>
            <a:ext cx="2182816" cy="29676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FF9317-DA4F-C78A-652B-3CC51C5F9A25}"/>
              </a:ext>
            </a:extLst>
          </p:cNvPr>
          <p:cNvSpPr txBox="1"/>
          <p:nvPr/>
        </p:nvSpPr>
        <p:spPr>
          <a:xfrm>
            <a:off x="-2282329" y="4400550"/>
            <a:ext cx="876300" cy="1015663"/>
          </a:xfrm>
          <a:prstGeom prst="rect">
            <a:avLst/>
          </a:prstGeom>
          <a:noFill/>
        </p:spPr>
        <p:txBody>
          <a:bodyPr wrap="square" rtlCol="0">
            <a:spAutoFit/>
          </a:bodyPr>
          <a:lstStyle/>
          <a:p>
            <a:pPr algn="ctr"/>
            <a:r>
              <a:rPr lang="en-GB" sz="2000" dirty="0">
                <a:latin typeface="Bahnschrift SemiLight" panose="020B0502040204020203" pitchFamily="34" charset="0"/>
              </a:rPr>
              <a:t>A load of BS</a:t>
            </a:r>
          </a:p>
        </p:txBody>
      </p:sp>
      <p:sp>
        <p:nvSpPr>
          <p:cNvPr id="6" name="TextBox 5">
            <a:extLst>
              <a:ext uri="{FF2B5EF4-FFF2-40B4-BE49-F238E27FC236}">
                <a16:creationId xmlns:a16="http://schemas.microsoft.com/office/drawing/2014/main" id="{8E719DA1-7196-2FAE-7856-E02C2A61F253}"/>
              </a:ext>
            </a:extLst>
          </p:cNvPr>
          <p:cNvSpPr txBox="1"/>
          <p:nvPr/>
        </p:nvSpPr>
        <p:spPr>
          <a:xfrm>
            <a:off x="2820526" y="-2942084"/>
            <a:ext cx="2875875" cy="1892826"/>
          </a:xfrm>
          <a:prstGeom prst="rect">
            <a:avLst/>
          </a:prstGeom>
          <a:noFill/>
        </p:spPr>
        <p:txBody>
          <a:bodyPr wrap="square" rtlCol="0">
            <a:spAutoFit/>
          </a:bodyPr>
          <a:lstStyle/>
          <a:p>
            <a:pPr algn="ctr"/>
            <a:r>
              <a:rPr lang="en-GB" sz="1400" b="1" dirty="0">
                <a:latin typeface="Bahnschrift SemiLight" panose="020B0502040204020203" pitchFamily="34" charset="0"/>
              </a:rPr>
              <a:t>DATA </a:t>
            </a:r>
          </a:p>
          <a:p>
            <a:pPr algn="ctr"/>
            <a:r>
              <a:rPr lang="en-GB" sz="1400" b="1" dirty="0">
                <a:latin typeface="Bahnschrift SemiLight" panose="020B0502040204020203" pitchFamily="34" charset="0"/>
              </a:rPr>
              <a:t>CLEANING</a:t>
            </a:r>
          </a:p>
          <a:p>
            <a:pPr algn="ctr"/>
            <a:endParaRPr lang="en-GB" sz="100" dirty="0">
              <a:latin typeface="Bahnschrift SemiLight" panose="020B0502040204020203" pitchFamily="34" charset="0"/>
            </a:endParaRP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Missing </a:t>
            </a:r>
          </a:p>
          <a:p>
            <a:pPr algn="ctr"/>
            <a:r>
              <a:rPr lang="en-GB" sz="1400" dirty="0">
                <a:latin typeface="Bahnschrift SemiLight" panose="020B0502040204020203" pitchFamily="34" charset="0"/>
              </a:rPr>
              <a:t>Values</a:t>
            </a: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Duplicates</a:t>
            </a: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Drop it</a:t>
            </a: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Get </a:t>
            </a:r>
          </a:p>
          <a:p>
            <a:pPr algn="ctr"/>
            <a:r>
              <a:rPr lang="en-GB" sz="1400" dirty="0">
                <a:latin typeface="Bahnschrift SemiLight" panose="020B0502040204020203" pitchFamily="34" charset="0"/>
              </a:rPr>
              <a:t>Dummies</a:t>
            </a:r>
          </a:p>
        </p:txBody>
      </p:sp>
      <p:pic>
        <p:nvPicPr>
          <p:cNvPr id="8" name="Picture 7">
            <a:extLst>
              <a:ext uri="{FF2B5EF4-FFF2-40B4-BE49-F238E27FC236}">
                <a16:creationId xmlns:a16="http://schemas.microsoft.com/office/drawing/2014/main" id="{617E32A3-1325-DD5E-8805-97259F384A18}"/>
              </a:ext>
            </a:extLst>
          </p:cNvPr>
          <p:cNvPicPr>
            <a:picLocks noChangeAspect="1"/>
          </p:cNvPicPr>
          <p:nvPr/>
        </p:nvPicPr>
        <p:blipFill>
          <a:blip r:embed="rId9"/>
          <a:stretch>
            <a:fillRect/>
          </a:stretch>
        </p:blipFill>
        <p:spPr>
          <a:xfrm>
            <a:off x="-4113045" y="2693655"/>
            <a:ext cx="3107903" cy="2497422"/>
          </a:xfrm>
          <a:prstGeom prst="rect">
            <a:avLst/>
          </a:prstGeom>
        </p:spPr>
      </p:pic>
      <p:pic>
        <p:nvPicPr>
          <p:cNvPr id="4" name="Picture 3">
            <a:extLst>
              <a:ext uri="{FF2B5EF4-FFF2-40B4-BE49-F238E27FC236}">
                <a16:creationId xmlns:a16="http://schemas.microsoft.com/office/drawing/2014/main" id="{7316C6B5-73DF-B9C0-A883-ABCB83D6D54D}"/>
              </a:ext>
            </a:extLst>
          </p:cNvPr>
          <p:cNvPicPr>
            <a:picLocks noChangeAspect="1"/>
          </p:cNvPicPr>
          <p:nvPr/>
        </p:nvPicPr>
        <p:blipFill>
          <a:blip r:embed="rId10"/>
          <a:stretch>
            <a:fillRect/>
          </a:stretch>
        </p:blipFill>
        <p:spPr>
          <a:xfrm>
            <a:off x="4485232" y="816709"/>
            <a:ext cx="5280140" cy="5280140"/>
          </a:xfrm>
          <a:prstGeom prst="rect">
            <a:avLst/>
          </a:prstGeom>
        </p:spPr>
      </p:pic>
      <p:sp>
        <p:nvSpPr>
          <p:cNvPr id="12" name="TextBox 11">
            <a:extLst>
              <a:ext uri="{FF2B5EF4-FFF2-40B4-BE49-F238E27FC236}">
                <a16:creationId xmlns:a16="http://schemas.microsoft.com/office/drawing/2014/main" id="{8DE7B7AA-284F-0B76-70CF-9B88D6E6202F}"/>
              </a:ext>
            </a:extLst>
          </p:cNvPr>
          <p:cNvSpPr txBox="1"/>
          <p:nvPr/>
        </p:nvSpPr>
        <p:spPr>
          <a:xfrm>
            <a:off x="963145" y="1387157"/>
            <a:ext cx="2798732" cy="3185487"/>
          </a:xfrm>
          <a:prstGeom prst="rect">
            <a:avLst/>
          </a:prstGeom>
          <a:noFill/>
        </p:spPr>
        <p:txBody>
          <a:bodyPr wrap="square" rtlCol="0">
            <a:spAutoFit/>
          </a:bodyPr>
          <a:lstStyle/>
          <a:p>
            <a:pPr algn="ctr"/>
            <a:r>
              <a:rPr lang="en-GB" sz="3200" b="1" dirty="0">
                <a:latin typeface="Bahnschrift SemiLight" panose="020B0502040204020203" pitchFamily="34" charset="0"/>
              </a:rPr>
              <a:t>DATA </a:t>
            </a:r>
          </a:p>
          <a:p>
            <a:pPr algn="ctr"/>
            <a:r>
              <a:rPr lang="en-GB" sz="3200" b="1" dirty="0">
                <a:latin typeface="Bahnschrift SemiLight" panose="020B0502040204020203" pitchFamily="34" charset="0"/>
              </a:rPr>
              <a:t>EXPLORATION</a:t>
            </a:r>
          </a:p>
          <a:p>
            <a:pPr algn="ctr"/>
            <a:endParaRPr lang="en-GB" sz="700" dirty="0">
              <a:latin typeface="Bahnschrift SemiLight" panose="020B0502040204020203" pitchFamily="34" charset="0"/>
            </a:endParaRPr>
          </a:p>
          <a:p>
            <a:pPr algn="ctr"/>
            <a:endParaRPr lang="en-GB" sz="700" dirty="0">
              <a:latin typeface="Bahnschrift SemiLight" panose="020B0502040204020203" pitchFamily="34" charset="0"/>
            </a:endParaRPr>
          </a:p>
          <a:p>
            <a:pPr algn="ctr"/>
            <a:endParaRPr lang="en-GB" sz="700" dirty="0">
              <a:latin typeface="Bahnschrift SemiLight" panose="020B0502040204020203" pitchFamily="34" charset="0"/>
            </a:endParaRPr>
          </a:p>
          <a:p>
            <a:pPr algn="ctr"/>
            <a:r>
              <a:rPr lang="en-GB" sz="3200" dirty="0">
                <a:latin typeface="Bahnschrift SemiLight" panose="020B0502040204020203" pitchFamily="34" charset="0"/>
              </a:rPr>
              <a:t>Most Common Words</a:t>
            </a:r>
          </a:p>
          <a:p>
            <a:pPr algn="ctr"/>
            <a:endParaRPr lang="en-GB" sz="500" dirty="0">
              <a:latin typeface="Bahnschrift SemiLight" panose="020B0502040204020203" pitchFamily="34" charset="0"/>
            </a:endParaRPr>
          </a:p>
          <a:p>
            <a:pPr algn="ctr"/>
            <a:endParaRPr lang="en-GB" sz="500" dirty="0">
              <a:latin typeface="Bahnschrift SemiLight" panose="020B0502040204020203" pitchFamily="34" charset="0"/>
            </a:endParaRPr>
          </a:p>
          <a:p>
            <a:pPr algn="ctr"/>
            <a:endParaRPr lang="en-GB" sz="500" dirty="0">
              <a:latin typeface="Bahnschrift SemiLight" panose="020B0502040204020203" pitchFamily="34" charset="0"/>
            </a:endParaRPr>
          </a:p>
          <a:p>
            <a:pPr algn="ctr"/>
            <a:endParaRPr lang="en-GB" sz="3200" dirty="0">
              <a:latin typeface="Bahnschrift SemiLight" panose="020B0502040204020203" pitchFamily="34" charset="0"/>
            </a:endParaRPr>
          </a:p>
          <a:p>
            <a:pPr algn="ctr"/>
            <a:endParaRPr lang="en-GB" sz="500" dirty="0">
              <a:latin typeface="Bahnschrift SemiLight" panose="020B0502040204020203" pitchFamily="34" charset="0"/>
            </a:endParaRPr>
          </a:p>
        </p:txBody>
      </p:sp>
      <p:pic>
        <p:nvPicPr>
          <p:cNvPr id="2" name="Picture 1">
            <a:extLst>
              <a:ext uri="{FF2B5EF4-FFF2-40B4-BE49-F238E27FC236}">
                <a16:creationId xmlns:a16="http://schemas.microsoft.com/office/drawing/2014/main" id="{2385F4A1-A78A-5AF0-9799-45617FBC0BAB}"/>
              </a:ext>
            </a:extLst>
          </p:cNvPr>
          <p:cNvPicPr>
            <a:picLocks noChangeAspect="1"/>
          </p:cNvPicPr>
          <p:nvPr/>
        </p:nvPicPr>
        <p:blipFill>
          <a:blip r:embed="rId11"/>
          <a:stretch>
            <a:fillRect/>
          </a:stretch>
        </p:blipFill>
        <p:spPr>
          <a:xfrm>
            <a:off x="-2040011" y="3061661"/>
            <a:ext cx="1112415" cy="805239"/>
          </a:xfrm>
          <a:prstGeom prst="rect">
            <a:avLst/>
          </a:prstGeom>
        </p:spPr>
      </p:pic>
      <p:pic>
        <p:nvPicPr>
          <p:cNvPr id="7" name="Picture 6">
            <a:extLst>
              <a:ext uri="{FF2B5EF4-FFF2-40B4-BE49-F238E27FC236}">
                <a16:creationId xmlns:a16="http://schemas.microsoft.com/office/drawing/2014/main" id="{4982627E-E17E-FFA3-06EE-436EA9ED6BEC}"/>
              </a:ext>
            </a:extLst>
          </p:cNvPr>
          <p:cNvPicPr>
            <a:picLocks noChangeAspect="1"/>
          </p:cNvPicPr>
          <p:nvPr/>
        </p:nvPicPr>
        <p:blipFill>
          <a:blip r:embed="rId12"/>
          <a:stretch>
            <a:fillRect/>
          </a:stretch>
        </p:blipFill>
        <p:spPr>
          <a:xfrm>
            <a:off x="3936005" y="516966"/>
            <a:ext cx="7991475" cy="5734050"/>
          </a:xfrm>
          <a:prstGeom prst="rect">
            <a:avLst/>
          </a:prstGeom>
        </p:spPr>
      </p:pic>
    </p:spTree>
    <p:extLst>
      <p:ext uri="{BB962C8B-B14F-4D97-AF65-F5344CB8AC3E}">
        <p14:creationId xmlns:p14="http://schemas.microsoft.com/office/powerpoint/2010/main" val="153625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27E5C30-84BA-2588-E4DA-9BB0E71A27BC}"/>
              </a:ext>
            </a:extLst>
          </p:cNvPr>
          <p:cNvSpPr txBox="1"/>
          <p:nvPr/>
        </p:nvSpPr>
        <p:spPr>
          <a:xfrm>
            <a:off x="424687" y="1698737"/>
            <a:ext cx="2798732" cy="2354491"/>
          </a:xfrm>
          <a:prstGeom prst="rect">
            <a:avLst/>
          </a:prstGeom>
          <a:noFill/>
        </p:spPr>
        <p:txBody>
          <a:bodyPr wrap="square" rtlCol="0">
            <a:spAutoFit/>
          </a:bodyPr>
          <a:lstStyle/>
          <a:p>
            <a:pPr algn="ctr"/>
            <a:r>
              <a:rPr lang="en-GB" sz="3200" b="1" dirty="0">
                <a:latin typeface="Bahnschrift SemiLight" panose="020B0502040204020203" pitchFamily="34" charset="0"/>
              </a:rPr>
              <a:t>ATAD </a:t>
            </a:r>
          </a:p>
          <a:p>
            <a:pPr algn="ctr"/>
            <a:r>
              <a:rPr lang="en-GB" sz="3200" b="1" dirty="0">
                <a:latin typeface="Bahnschrift SemiLight" panose="020B0502040204020203" pitchFamily="34" charset="0"/>
              </a:rPr>
              <a:t>NOITAROLPXE</a:t>
            </a:r>
          </a:p>
          <a:p>
            <a:pPr algn="ctr"/>
            <a:endParaRPr lang="en-GB" sz="700" dirty="0">
              <a:latin typeface="Bahnschrift SemiLight" panose="020B0502040204020203" pitchFamily="34" charset="0"/>
            </a:endParaRPr>
          </a:p>
          <a:p>
            <a:pPr algn="ctr"/>
            <a:endParaRPr lang="en-GB" sz="700" dirty="0">
              <a:latin typeface="Bahnschrift SemiLight" panose="020B0502040204020203" pitchFamily="34" charset="0"/>
            </a:endParaRPr>
          </a:p>
          <a:p>
            <a:pPr algn="ctr"/>
            <a:r>
              <a:rPr lang="en-GB" sz="3200" dirty="0" err="1">
                <a:latin typeface="Bahnschrift SemiLight" panose="020B0502040204020203" pitchFamily="34" charset="0"/>
              </a:rPr>
              <a:t>decnalabmI</a:t>
            </a:r>
            <a:r>
              <a:rPr lang="en-GB" sz="3200" dirty="0">
                <a:latin typeface="Bahnschrift SemiLight" panose="020B0502040204020203" pitchFamily="34" charset="0"/>
              </a:rPr>
              <a:t> </a:t>
            </a:r>
          </a:p>
          <a:p>
            <a:pPr algn="ctr"/>
            <a:r>
              <a:rPr lang="en-GB" sz="3200" dirty="0" err="1">
                <a:latin typeface="Bahnschrift SemiLight" panose="020B0502040204020203" pitchFamily="34" charset="0"/>
              </a:rPr>
              <a:t>ataD</a:t>
            </a:r>
            <a:endParaRPr lang="en-GB" sz="3200" dirty="0">
              <a:latin typeface="Bahnschrift SemiLight" panose="020B0502040204020203" pitchFamily="34" charset="0"/>
            </a:endParaRPr>
          </a:p>
          <a:p>
            <a:pPr algn="ctr"/>
            <a:endParaRPr lang="en-GB" sz="500" dirty="0">
              <a:latin typeface="Bahnschrift SemiLight" panose="020B0502040204020203" pitchFamily="34" charset="0"/>
            </a:endParaRPr>
          </a:p>
        </p:txBody>
      </p:sp>
      <p:pic>
        <p:nvPicPr>
          <p:cNvPr id="2050" name="Picture 2" descr="Hand holding smart phone with blank screen - IOsteopath">
            <a:extLst>
              <a:ext uri="{FF2B5EF4-FFF2-40B4-BE49-F238E27FC236}">
                <a16:creationId xmlns:a16="http://schemas.microsoft.com/office/drawing/2014/main" id="{0EF935A8-134D-41E0-B72D-33D3A7ABD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59094" y="-733463"/>
            <a:ext cx="8407444" cy="1093322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3,848,900+ Mobile Phone Stock Photos, Pictures &amp; Royalty-Free Images -  iStock | Smartphone, Cell phone icon, Cell phone in hand">
            <a:extLst>
              <a:ext uri="{FF2B5EF4-FFF2-40B4-BE49-F238E27FC236}">
                <a16:creationId xmlns:a16="http://schemas.microsoft.com/office/drawing/2014/main" id="{12347283-B846-4413-11EA-36172EB89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218856" y="-4762622"/>
            <a:ext cx="4267512" cy="45659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59,600+ Hand Holding Mobile Phone Stock Photos, Pictures ...">
            <a:extLst>
              <a:ext uri="{FF2B5EF4-FFF2-40B4-BE49-F238E27FC236}">
                <a16:creationId xmlns:a16="http://schemas.microsoft.com/office/drawing/2014/main" id="{C8F30BA3-BF46-AC22-E46C-3D41528B1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357" y="3262746"/>
            <a:ext cx="3688356" cy="36160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 Holding Phone Images - Free Download on Freepik">
            <a:extLst>
              <a:ext uri="{FF2B5EF4-FFF2-40B4-BE49-F238E27FC236}">
                <a16:creationId xmlns:a16="http://schemas.microsoft.com/office/drawing/2014/main" id="{5251070B-48BA-BBAE-C9ED-310C440604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8412" y="6858000"/>
            <a:ext cx="2798732" cy="39194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15,500+ Hand Holding Old Phone Stock Photos, Pictures &amp; Royalty-Free Images  - iStock | Hand holding old phone isolated">
            <a:extLst>
              <a:ext uri="{FF2B5EF4-FFF2-40B4-BE49-F238E27FC236}">
                <a16:creationId xmlns:a16="http://schemas.microsoft.com/office/drawing/2014/main" id="{D365A326-E6DC-8F58-0161-C0F67B77D9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5658412" y="-2732995"/>
            <a:ext cx="4106960" cy="273299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1,357,251 Mobile Phone Hand Images, Stock Photos, 3D objects, &amp; Vectors |  Shutterstock">
            <a:extLst>
              <a:ext uri="{FF2B5EF4-FFF2-40B4-BE49-F238E27FC236}">
                <a16:creationId xmlns:a16="http://schemas.microsoft.com/office/drawing/2014/main" id="{377DA846-7184-FB0F-FCC6-BF27999D125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7871"/>
          <a:stretch/>
        </p:blipFill>
        <p:spPr bwMode="auto">
          <a:xfrm rot="5400000">
            <a:off x="-2575211" y="157786"/>
            <a:ext cx="2182816" cy="29676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FF9317-DA4F-C78A-652B-3CC51C5F9A25}"/>
              </a:ext>
            </a:extLst>
          </p:cNvPr>
          <p:cNvSpPr txBox="1"/>
          <p:nvPr/>
        </p:nvSpPr>
        <p:spPr>
          <a:xfrm>
            <a:off x="-2282329" y="4400550"/>
            <a:ext cx="876300" cy="1015663"/>
          </a:xfrm>
          <a:prstGeom prst="rect">
            <a:avLst/>
          </a:prstGeom>
          <a:noFill/>
        </p:spPr>
        <p:txBody>
          <a:bodyPr wrap="square" rtlCol="0">
            <a:spAutoFit/>
          </a:bodyPr>
          <a:lstStyle/>
          <a:p>
            <a:pPr algn="ctr"/>
            <a:r>
              <a:rPr lang="en-GB" sz="2000" dirty="0">
                <a:latin typeface="Bahnschrift SemiLight" panose="020B0502040204020203" pitchFamily="34" charset="0"/>
              </a:rPr>
              <a:t>A load of BS</a:t>
            </a:r>
          </a:p>
        </p:txBody>
      </p:sp>
      <p:sp>
        <p:nvSpPr>
          <p:cNvPr id="6" name="TextBox 5">
            <a:extLst>
              <a:ext uri="{FF2B5EF4-FFF2-40B4-BE49-F238E27FC236}">
                <a16:creationId xmlns:a16="http://schemas.microsoft.com/office/drawing/2014/main" id="{8E719DA1-7196-2FAE-7856-E02C2A61F253}"/>
              </a:ext>
            </a:extLst>
          </p:cNvPr>
          <p:cNvSpPr txBox="1"/>
          <p:nvPr/>
        </p:nvSpPr>
        <p:spPr>
          <a:xfrm>
            <a:off x="2820526" y="-2942084"/>
            <a:ext cx="2875875" cy="1892826"/>
          </a:xfrm>
          <a:prstGeom prst="rect">
            <a:avLst/>
          </a:prstGeom>
          <a:noFill/>
        </p:spPr>
        <p:txBody>
          <a:bodyPr wrap="square" rtlCol="0">
            <a:spAutoFit/>
          </a:bodyPr>
          <a:lstStyle/>
          <a:p>
            <a:pPr algn="ctr"/>
            <a:r>
              <a:rPr lang="en-GB" sz="1400" b="1" dirty="0">
                <a:latin typeface="Bahnschrift SemiLight" panose="020B0502040204020203" pitchFamily="34" charset="0"/>
              </a:rPr>
              <a:t>DATA </a:t>
            </a:r>
          </a:p>
          <a:p>
            <a:pPr algn="ctr"/>
            <a:r>
              <a:rPr lang="en-GB" sz="1400" b="1" dirty="0">
                <a:latin typeface="Bahnschrift SemiLight" panose="020B0502040204020203" pitchFamily="34" charset="0"/>
              </a:rPr>
              <a:t>CLEANING</a:t>
            </a:r>
          </a:p>
          <a:p>
            <a:pPr algn="ctr"/>
            <a:endParaRPr lang="en-GB" sz="100" dirty="0">
              <a:latin typeface="Bahnschrift SemiLight" panose="020B0502040204020203" pitchFamily="34" charset="0"/>
            </a:endParaRP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Missing </a:t>
            </a:r>
          </a:p>
          <a:p>
            <a:pPr algn="ctr"/>
            <a:r>
              <a:rPr lang="en-GB" sz="1400" dirty="0">
                <a:latin typeface="Bahnschrift SemiLight" panose="020B0502040204020203" pitchFamily="34" charset="0"/>
              </a:rPr>
              <a:t>Values</a:t>
            </a: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Duplicates</a:t>
            </a: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Drop it</a:t>
            </a: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Get </a:t>
            </a:r>
          </a:p>
          <a:p>
            <a:pPr algn="ctr"/>
            <a:r>
              <a:rPr lang="en-GB" sz="1400" dirty="0">
                <a:latin typeface="Bahnschrift SemiLight" panose="020B0502040204020203" pitchFamily="34" charset="0"/>
              </a:rPr>
              <a:t>Dummies</a:t>
            </a:r>
          </a:p>
        </p:txBody>
      </p:sp>
      <p:pic>
        <p:nvPicPr>
          <p:cNvPr id="8" name="Picture 7">
            <a:extLst>
              <a:ext uri="{FF2B5EF4-FFF2-40B4-BE49-F238E27FC236}">
                <a16:creationId xmlns:a16="http://schemas.microsoft.com/office/drawing/2014/main" id="{617E32A3-1325-DD5E-8805-97259F384A18}"/>
              </a:ext>
            </a:extLst>
          </p:cNvPr>
          <p:cNvPicPr>
            <a:picLocks noChangeAspect="1"/>
          </p:cNvPicPr>
          <p:nvPr/>
        </p:nvPicPr>
        <p:blipFill>
          <a:blip r:embed="rId9"/>
          <a:stretch>
            <a:fillRect/>
          </a:stretch>
        </p:blipFill>
        <p:spPr>
          <a:xfrm>
            <a:off x="-4113045" y="2693655"/>
            <a:ext cx="3107903" cy="2497422"/>
          </a:xfrm>
          <a:prstGeom prst="rect">
            <a:avLst/>
          </a:prstGeom>
        </p:spPr>
      </p:pic>
      <p:pic>
        <p:nvPicPr>
          <p:cNvPr id="4" name="Picture 3">
            <a:extLst>
              <a:ext uri="{FF2B5EF4-FFF2-40B4-BE49-F238E27FC236}">
                <a16:creationId xmlns:a16="http://schemas.microsoft.com/office/drawing/2014/main" id="{7316C6B5-73DF-B9C0-A883-ABCB83D6D54D}"/>
              </a:ext>
            </a:extLst>
          </p:cNvPr>
          <p:cNvPicPr>
            <a:picLocks noChangeAspect="1"/>
          </p:cNvPicPr>
          <p:nvPr/>
        </p:nvPicPr>
        <p:blipFill>
          <a:blip r:embed="rId10"/>
          <a:stretch>
            <a:fillRect/>
          </a:stretch>
        </p:blipFill>
        <p:spPr>
          <a:xfrm>
            <a:off x="4485232" y="-19051"/>
            <a:ext cx="6893022" cy="6893022"/>
          </a:xfrm>
          <a:prstGeom prst="rect">
            <a:avLst/>
          </a:prstGeom>
        </p:spPr>
      </p:pic>
      <p:sp>
        <p:nvSpPr>
          <p:cNvPr id="12" name="TextBox 11">
            <a:extLst>
              <a:ext uri="{FF2B5EF4-FFF2-40B4-BE49-F238E27FC236}">
                <a16:creationId xmlns:a16="http://schemas.microsoft.com/office/drawing/2014/main" id="{8DE7B7AA-284F-0B76-70CF-9B88D6E6202F}"/>
              </a:ext>
            </a:extLst>
          </p:cNvPr>
          <p:cNvSpPr txBox="1"/>
          <p:nvPr/>
        </p:nvSpPr>
        <p:spPr>
          <a:xfrm>
            <a:off x="963145" y="1387157"/>
            <a:ext cx="2798732" cy="3185487"/>
          </a:xfrm>
          <a:prstGeom prst="rect">
            <a:avLst/>
          </a:prstGeom>
          <a:noFill/>
        </p:spPr>
        <p:txBody>
          <a:bodyPr wrap="square" rtlCol="0">
            <a:spAutoFit/>
          </a:bodyPr>
          <a:lstStyle/>
          <a:p>
            <a:pPr algn="ctr"/>
            <a:r>
              <a:rPr lang="en-GB" sz="3200" b="1" dirty="0">
                <a:latin typeface="Bahnschrift SemiLight" panose="020B0502040204020203" pitchFamily="34" charset="0"/>
              </a:rPr>
              <a:t>DATA </a:t>
            </a:r>
          </a:p>
          <a:p>
            <a:pPr algn="ctr"/>
            <a:r>
              <a:rPr lang="en-GB" sz="3200" b="1" dirty="0">
                <a:latin typeface="Bahnschrift SemiLight" panose="020B0502040204020203" pitchFamily="34" charset="0"/>
              </a:rPr>
              <a:t>EXPLORATION</a:t>
            </a:r>
          </a:p>
          <a:p>
            <a:pPr algn="ctr"/>
            <a:endParaRPr lang="en-GB" sz="700" dirty="0">
              <a:latin typeface="Bahnschrift SemiLight" panose="020B0502040204020203" pitchFamily="34" charset="0"/>
            </a:endParaRPr>
          </a:p>
          <a:p>
            <a:pPr algn="ctr"/>
            <a:endParaRPr lang="en-GB" sz="700" dirty="0">
              <a:latin typeface="Bahnschrift SemiLight" panose="020B0502040204020203" pitchFamily="34" charset="0"/>
            </a:endParaRPr>
          </a:p>
          <a:p>
            <a:pPr algn="ctr"/>
            <a:endParaRPr lang="en-GB" sz="700" dirty="0">
              <a:latin typeface="Bahnschrift SemiLight" panose="020B0502040204020203" pitchFamily="34" charset="0"/>
            </a:endParaRPr>
          </a:p>
          <a:p>
            <a:pPr algn="ctr"/>
            <a:r>
              <a:rPr lang="en-GB" sz="3200" dirty="0">
                <a:latin typeface="Bahnschrift SemiLight" panose="020B0502040204020203" pitchFamily="34" charset="0"/>
              </a:rPr>
              <a:t>Most Common Words</a:t>
            </a:r>
          </a:p>
          <a:p>
            <a:pPr algn="ctr"/>
            <a:endParaRPr lang="en-GB" sz="500" dirty="0">
              <a:latin typeface="Bahnschrift SemiLight" panose="020B0502040204020203" pitchFamily="34" charset="0"/>
            </a:endParaRPr>
          </a:p>
          <a:p>
            <a:pPr algn="ctr"/>
            <a:endParaRPr lang="en-GB" sz="500" dirty="0">
              <a:latin typeface="Bahnschrift SemiLight" panose="020B0502040204020203" pitchFamily="34" charset="0"/>
            </a:endParaRPr>
          </a:p>
          <a:p>
            <a:pPr algn="ctr"/>
            <a:endParaRPr lang="en-GB" sz="500" dirty="0">
              <a:latin typeface="Bahnschrift SemiLight" panose="020B0502040204020203" pitchFamily="34" charset="0"/>
            </a:endParaRPr>
          </a:p>
          <a:p>
            <a:pPr algn="ctr"/>
            <a:endParaRPr lang="en-GB" sz="3200" dirty="0">
              <a:latin typeface="Bahnschrift SemiLight" panose="020B0502040204020203" pitchFamily="34" charset="0"/>
            </a:endParaRPr>
          </a:p>
          <a:p>
            <a:pPr algn="ctr"/>
            <a:endParaRPr lang="en-GB" sz="500" dirty="0">
              <a:latin typeface="Bahnschrift SemiLight" panose="020B0502040204020203" pitchFamily="34" charset="0"/>
            </a:endParaRPr>
          </a:p>
        </p:txBody>
      </p:sp>
      <p:pic>
        <p:nvPicPr>
          <p:cNvPr id="2" name="Picture 1">
            <a:extLst>
              <a:ext uri="{FF2B5EF4-FFF2-40B4-BE49-F238E27FC236}">
                <a16:creationId xmlns:a16="http://schemas.microsoft.com/office/drawing/2014/main" id="{2385F4A1-A78A-5AF0-9799-45617FBC0BAB}"/>
              </a:ext>
            </a:extLst>
          </p:cNvPr>
          <p:cNvPicPr>
            <a:picLocks noChangeAspect="1"/>
          </p:cNvPicPr>
          <p:nvPr/>
        </p:nvPicPr>
        <p:blipFill>
          <a:blip r:embed="rId11"/>
          <a:stretch>
            <a:fillRect/>
          </a:stretch>
        </p:blipFill>
        <p:spPr>
          <a:xfrm>
            <a:off x="-2040011" y="3061661"/>
            <a:ext cx="1112415" cy="805239"/>
          </a:xfrm>
          <a:prstGeom prst="rect">
            <a:avLst/>
          </a:prstGeom>
        </p:spPr>
      </p:pic>
      <p:pic>
        <p:nvPicPr>
          <p:cNvPr id="7" name="Picture 6">
            <a:extLst>
              <a:ext uri="{FF2B5EF4-FFF2-40B4-BE49-F238E27FC236}">
                <a16:creationId xmlns:a16="http://schemas.microsoft.com/office/drawing/2014/main" id="{0F7CC8FF-1DEE-854C-2E60-5571BAFF69C0}"/>
              </a:ext>
            </a:extLst>
          </p:cNvPr>
          <p:cNvPicPr>
            <a:picLocks noChangeAspect="1"/>
          </p:cNvPicPr>
          <p:nvPr/>
        </p:nvPicPr>
        <p:blipFill>
          <a:blip r:embed="rId12"/>
          <a:stretch>
            <a:fillRect/>
          </a:stretch>
        </p:blipFill>
        <p:spPr>
          <a:xfrm>
            <a:off x="7057778" y="-6054451"/>
            <a:ext cx="4877351" cy="3499601"/>
          </a:xfrm>
          <a:prstGeom prst="rect">
            <a:avLst/>
          </a:prstGeom>
        </p:spPr>
      </p:pic>
    </p:spTree>
    <p:extLst>
      <p:ext uri="{BB962C8B-B14F-4D97-AF65-F5344CB8AC3E}">
        <p14:creationId xmlns:p14="http://schemas.microsoft.com/office/powerpoint/2010/main" val="1543144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27E5C30-84BA-2588-E4DA-9BB0E71A27BC}"/>
              </a:ext>
            </a:extLst>
          </p:cNvPr>
          <p:cNvSpPr txBox="1"/>
          <p:nvPr/>
        </p:nvSpPr>
        <p:spPr>
          <a:xfrm>
            <a:off x="424687" y="1698737"/>
            <a:ext cx="2798732" cy="2354491"/>
          </a:xfrm>
          <a:prstGeom prst="rect">
            <a:avLst/>
          </a:prstGeom>
          <a:noFill/>
        </p:spPr>
        <p:txBody>
          <a:bodyPr wrap="square" rtlCol="0">
            <a:spAutoFit/>
          </a:bodyPr>
          <a:lstStyle/>
          <a:p>
            <a:pPr algn="ctr"/>
            <a:r>
              <a:rPr lang="en-GB" sz="3200" b="1" dirty="0">
                <a:latin typeface="Bahnschrift SemiLight" panose="020B0502040204020203" pitchFamily="34" charset="0"/>
              </a:rPr>
              <a:t>DATA </a:t>
            </a:r>
          </a:p>
          <a:p>
            <a:pPr algn="ctr"/>
            <a:r>
              <a:rPr lang="en-GB" sz="3200" b="1" dirty="0">
                <a:latin typeface="Bahnschrift SemiLight" panose="020B0502040204020203" pitchFamily="34" charset="0"/>
              </a:rPr>
              <a:t>EXPLORATION</a:t>
            </a:r>
          </a:p>
          <a:p>
            <a:pPr algn="ctr"/>
            <a:endParaRPr lang="en-GB" sz="700" dirty="0">
              <a:latin typeface="Bahnschrift SemiLight" panose="020B0502040204020203" pitchFamily="34" charset="0"/>
            </a:endParaRPr>
          </a:p>
          <a:p>
            <a:pPr algn="ctr"/>
            <a:endParaRPr lang="en-GB" sz="700" dirty="0">
              <a:latin typeface="Bahnschrift SemiLight" panose="020B0502040204020203" pitchFamily="34" charset="0"/>
            </a:endParaRPr>
          </a:p>
          <a:p>
            <a:pPr algn="ctr"/>
            <a:r>
              <a:rPr lang="en-GB" sz="3200" dirty="0">
                <a:latin typeface="Bahnschrift SemiLight" panose="020B0502040204020203" pitchFamily="34" charset="0"/>
              </a:rPr>
              <a:t>Imbalanced </a:t>
            </a:r>
          </a:p>
          <a:p>
            <a:pPr algn="ctr"/>
            <a:r>
              <a:rPr lang="en-GB" sz="3200" dirty="0">
                <a:latin typeface="Bahnschrift SemiLight" panose="020B0502040204020203" pitchFamily="34" charset="0"/>
              </a:rPr>
              <a:t>Data</a:t>
            </a:r>
          </a:p>
          <a:p>
            <a:pPr algn="ctr"/>
            <a:endParaRPr lang="en-GB" sz="500" dirty="0">
              <a:latin typeface="Bahnschrift SemiLight" panose="020B0502040204020203" pitchFamily="34" charset="0"/>
            </a:endParaRPr>
          </a:p>
        </p:txBody>
      </p:sp>
      <p:pic>
        <p:nvPicPr>
          <p:cNvPr id="2050" name="Picture 2" descr="Hand holding smart phone with blank screen - IOsteopath">
            <a:extLst>
              <a:ext uri="{FF2B5EF4-FFF2-40B4-BE49-F238E27FC236}">
                <a16:creationId xmlns:a16="http://schemas.microsoft.com/office/drawing/2014/main" id="{0EF935A8-134D-41E0-B72D-33D3A7ABD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59094" y="-733463"/>
            <a:ext cx="8407444" cy="1093322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3,848,900+ Mobile Phone Stock Photos, Pictures &amp; Royalty-Free Images -  iStock | Smartphone, Cell phone icon, Cell phone in hand">
            <a:extLst>
              <a:ext uri="{FF2B5EF4-FFF2-40B4-BE49-F238E27FC236}">
                <a16:creationId xmlns:a16="http://schemas.microsoft.com/office/drawing/2014/main" id="{12347283-B846-4413-11EA-36172EB89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218856" y="-4762622"/>
            <a:ext cx="4267512" cy="45659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59,600+ Hand Holding Mobile Phone Stock Photos, Pictures ...">
            <a:extLst>
              <a:ext uri="{FF2B5EF4-FFF2-40B4-BE49-F238E27FC236}">
                <a16:creationId xmlns:a16="http://schemas.microsoft.com/office/drawing/2014/main" id="{C8F30BA3-BF46-AC22-E46C-3D41528B1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357" y="3262746"/>
            <a:ext cx="3688356" cy="36160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 Holding Phone Images - Free Download on Freepik">
            <a:extLst>
              <a:ext uri="{FF2B5EF4-FFF2-40B4-BE49-F238E27FC236}">
                <a16:creationId xmlns:a16="http://schemas.microsoft.com/office/drawing/2014/main" id="{5251070B-48BA-BBAE-C9ED-310C440604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8412" y="6858000"/>
            <a:ext cx="2798732" cy="39194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15,500+ Hand Holding Old Phone Stock Photos, Pictures &amp; Royalty-Free Images  - iStock | Hand holding old phone isolated">
            <a:extLst>
              <a:ext uri="{FF2B5EF4-FFF2-40B4-BE49-F238E27FC236}">
                <a16:creationId xmlns:a16="http://schemas.microsoft.com/office/drawing/2014/main" id="{D365A326-E6DC-8F58-0161-C0F67B77D9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5658412" y="-2732995"/>
            <a:ext cx="4106960" cy="273299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1,357,251 Mobile Phone Hand Images, Stock Photos, 3D objects, &amp; Vectors |  Shutterstock">
            <a:extLst>
              <a:ext uri="{FF2B5EF4-FFF2-40B4-BE49-F238E27FC236}">
                <a16:creationId xmlns:a16="http://schemas.microsoft.com/office/drawing/2014/main" id="{377DA846-7184-FB0F-FCC6-BF27999D125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7871"/>
          <a:stretch/>
        </p:blipFill>
        <p:spPr bwMode="auto">
          <a:xfrm rot="5400000">
            <a:off x="-2575211" y="157786"/>
            <a:ext cx="2182816" cy="29676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FF9317-DA4F-C78A-652B-3CC51C5F9A25}"/>
              </a:ext>
            </a:extLst>
          </p:cNvPr>
          <p:cNvSpPr txBox="1"/>
          <p:nvPr/>
        </p:nvSpPr>
        <p:spPr>
          <a:xfrm>
            <a:off x="-2282329" y="4400550"/>
            <a:ext cx="876300" cy="1015663"/>
          </a:xfrm>
          <a:prstGeom prst="rect">
            <a:avLst/>
          </a:prstGeom>
          <a:noFill/>
        </p:spPr>
        <p:txBody>
          <a:bodyPr wrap="square" rtlCol="0">
            <a:spAutoFit/>
          </a:bodyPr>
          <a:lstStyle/>
          <a:p>
            <a:pPr algn="ctr"/>
            <a:r>
              <a:rPr lang="en-GB" sz="2000" dirty="0">
                <a:latin typeface="Bahnschrift SemiLight" panose="020B0502040204020203" pitchFamily="34" charset="0"/>
              </a:rPr>
              <a:t>A load of BS</a:t>
            </a:r>
          </a:p>
        </p:txBody>
      </p:sp>
      <p:sp>
        <p:nvSpPr>
          <p:cNvPr id="6" name="TextBox 5">
            <a:extLst>
              <a:ext uri="{FF2B5EF4-FFF2-40B4-BE49-F238E27FC236}">
                <a16:creationId xmlns:a16="http://schemas.microsoft.com/office/drawing/2014/main" id="{8E719DA1-7196-2FAE-7856-E02C2A61F253}"/>
              </a:ext>
            </a:extLst>
          </p:cNvPr>
          <p:cNvSpPr txBox="1"/>
          <p:nvPr/>
        </p:nvSpPr>
        <p:spPr>
          <a:xfrm>
            <a:off x="2820526" y="-2942084"/>
            <a:ext cx="2875875" cy="1892826"/>
          </a:xfrm>
          <a:prstGeom prst="rect">
            <a:avLst/>
          </a:prstGeom>
          <a:noFill/>
        </p:spPr>
        <p:txBody>
          <a:bodyPr wrap="square" rtlCol="0">
            <a:spAutoFit/>
          </a:bodyPr>
          <a:lstStyle/>
          <a:p>
            <a:pPr algn="ctr"/>
            <a:r>
              <a:rPr lang="en-GB" sz="1400" b="1" dirty="0">
                <a:latin typeface="Bahnschrift SemiLight" panose="020B0502040204020203" pitchFamily="34" charset="0"/>
              </a:rPr>
              <a:t>DATA </a:t>
            </a:r>
          </a:p>
          <a:p>
            <a:pPr algn="ctr"/>
            <a:r>
              <a:rPr lang="en-GB" sz="1400" b="1" dirty="0">
                <a:latin typeface="Bahnschrift SemiLight" panose="020B0502040204020203" pitchFamily="34" charset="0"/>
              </a:rPr>
              <a:t>CLEANING</a:t>
            </a:r>
          </a:p>
          <a:p>
            <a:pPr algn="ctr"/>
            <a:endParaRPr lang="en-GB" sz="100" dirty="0">
              <a:latin typeface="Bahnschrift SemiLight" panose="020B0502040204020203" pitchFamily="34" charset="0"/>
            </a:endParaRP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Missing </a:t>
            </a:r>
          </a:p>
          <a:p>
            <a:pPr algn="ctr"/>
            <a:r>
              <a:rPr lang="en-GB" sz="1400" dirty="0">
                <a:latin typeface="Bahnschrift SemiLight" panose="020B0502040204020203" pitchFamily="34" charset="0"/>
              </a:rPr>
              <a:t>Values</a:t>
            </a: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Duplicates</a:t>
            </a: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Drop it</a:t>
            </a: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Get </a:t>
            </a:r>
          </a:p>
          <a:p>
            <a:pPr algn="ctr"/>
            <a:r>
              <a:rPr lang="en-GB" sz="1400" dirty="0">
                <a:latin typeface="Bahnschrift SemiLight" panose="020B0502040204020203" pitchFamily="34" charset="0"/>
              </a:rPr>
              <a:t>Dummies</a:t>
            </a:r>
          </a:p>
        </p:txBody>
      </p:sp>
      <p:pic>
        <p:nvPicPr>
          <p:cNvPr id="4" name="Picture 3">
            <a:extLst>
              <a:ext uri="{FF2B5EF4-FFF2-40B4-BE49-F238E27FC236}">
                <a16:creationId xmlns:a16="http://schemas.microsoft.com/office/drawing/2014/main" id="{7316C6B5-73DF-B9C0-A883-ABCB83D6D54D}"/>
              </a:ext>
            </a:extLst>
          </p:cNvPr>
          <p:cNvPicPr>
            <a:picLocks noChangeAspect="1"/>
          </p:cNvPicPr>
          <p:nvPr/>
        </p:nvPicPr>
        <p:blipFill>
          <a:blip r:embed="rId9"/>
          <a:stretch>
            <a:fillRect/>
          </a:stretch>
        </p:blipFill>
        <p:spPr>
          <a:xfrm>
            <a:off x="4485232" y="-19051"/>
            <a:ext cx="6893022" cy="6893022"/>
          </a:xfrm>
          <a:prstGeom prst="rect">
            <a:avLst/>
          </a:prstGeom>
        </p:spPr>
      </p:pic>
      <p:sp>
        <p:nvSpPr>
          <p:cNvPr id="11" name="TextBox 10">
            <a:extLst>
              <a:ext uri="{FF2B5EF4-FFF2-40B4-BE49-F238E27FC236}">
                <a16:creationId xmlns:a16="http://schemas.microsoft.com/office/drawing/2014/main" id="{06EC7BEC-006B-F53C-4EC5-DDEB082F8DBA}"/>
              </a:ext>
            </a:extLst>
          </p:cNvPr>
          <p:cNvSpPr txBox="1"/>
          <p:nvPr/>
        </p:nvSpPr>
        <p:spPr>
          <a:xfrm>
            <a:off x="963145" y="1387157"/>
            <a:ext cx="2798732" cy="3185487"/>
          </a:xfrm>
          <a:prstGeom prst="rect">
            <a:avLst/>
          </a:prstGeom>
          <a:noFill/>
        </p:spPr>
        <p:txBody>
          <a:bodyPr wrap="square" rtlCol="0">
            <a:spAutoFit/>
          </a:bodyPr>
          <a:lstStyle/>
          <a:p>
            <a:pPr algn="ctr"/>
            <a:r>
              <a:rPr lang="en-GB" sz="3200" b="1" dirty="0">
                <a:latin typeface="Bahnschrift SemiLight" panose="020B0502040204020203" pitchFamily="34" charset="0"/>
              </a:rPr>
              <a:t>DATA </a:t>
            </a:r>
          </a:p>
          <a:p>
            <a:pPr algn="ctr"/>
            <a:r>
              <a:rPr lang="en-GB" sz="3200" b="1" dirty="0">
                <a:latin typeface="Bahnschrift SemiLight" panose="020B0502040204020203" pitchFamily="34" charset="0"/>
              </a:rPr>
              <a:t>EXPLORATION</a:t>
            </a:r>
          </a:p>
          <a:p>
            <a:pPr algn="ctr"/>
            <a:endParaRPr lang="en-GB" sz="700" dirty="0">
              <a:latin typeface="Bahnschrift SemiLight" panose="020B0502040204020203" pitchFamily="34" charset="0"/>
            </a:endParaRPr>
          </a:p>
          <a:p>
            <a:pPr algn="ctr"/>
            <a:endParaRPr lang="en-GB" sz="700" dirty="0">
              <a:latin typeface="Bahnschrift SemiLight" panose="020B0502040204020203" pitchFamily="34" charset="0"/>
            </a:endParaRPr>
          </a:p>
          <a:p>
            <a:pPr algn="ctr"/>
            <a:endParaRPr lang="en-GB" sz="700" dirty="0">
              <a:latin typeface="Bahnschrift SemiLight" panose="020B0502040204020203" pitchFamily="34" charset="0"/>
            </a:endParaRPr>
          </a:p>
          <a:p>
            <a:pPr algn="ctr"/>
            <a:r>
              <a:rPr lang="en-GB" sz="3200" dirty="0">
                <a:latin typeface="Bahnschrift SemiLight" panose="020B0502040204020203" pitchFamily="34" charset="0"/>
              </a:rPr>
              <a:t>Most Common Words</a:t>
            </a:r>
          </a:p>
          <a:p>
            <a:pPr algn="ctr"/>
            <a:endParaRPr lang="en-GB" sz="500" dirty="0">
              <a:latin typeface="Bahnschrift SemiLight" panose="020B0502040204020203" pitchFamily="34" charset="0"/>
            </a:endParaRPr>
          </a:p>
          <a:p>
            <a:pPr algn="ctr"/>
            <a:endParaRPr lang="en-GB" sz="500" dirty="0">
              <a:latin typeface="Bahnschrift SemiLight" panose="020B0502040204020203" pitchFamily="34" charset="0"/>
            </a:endParaRPr>
          </a:p>
          <a:p>
            <a:pPr algn="ctr"/>
            <a:endParaRPr lang="en-GB" sz="500" dirty="0">
              <a:latin typeface="Bahnschrift SemiLight" panose="020B0502040204020203" pitchFamily="34" charset="0"/>
            </a:endParaRPr>
          </a:p>
          <a:p>
            <a:pPr algn="ctr"/>
            <a:r>
              <a:rPr lang="en-GB" sz="3200" dirty="0">
                <a:latin typeface="Bahnschrift SemiLight" panose="020B0502040204020203" pitchFamily="34" charset="0"/>
              </a:rPr>
              <a:t>FAKE NEWS</a:t>
            </a:r>
          </a:p>
          <a:p>
            <a:pPr algn="ctr"/>
            <a:endParaRPr lang="en-GB" sz="500" dirty="0">
              <a:latin typeface="Bahnschrift SemiLight" panose="020B0502040204020203" pitchFamily="34" charset="0"/>
            </a:endParaRPr>
          </a:p>
        </p:txBody>
      </p:sp>
      <p:pic>
        <p:nvPicPr>
          <p:cNvPr id="12" name="Picture 11">
            <a:extLst>
              <a:ext uri="{FF2B5EF4-FFF2-40B4-BE49-F238E27FC236}">
                <a16:creationId xmlns:a16="http://schemas.microsoft.com/office/drawing/2014/main" id="{D08F12BA-E7AE-2C17-B484-F3765F0AED2A}"/>
              </a:ext>
            </a:extLst>
          </p:cNvPr>
          <p:cNvPicPr>
            <a:picLocks noChangeAspect="1"/>
          </p:cNvPicPr>
          <p:nvPr/>
        </p:nvPicPr>
        <p:blipFill>
          <a:blip r:embed="rId10"/>
          <a:stretch>
            <a:fillRect/>
          </a:stretch>
        </p:blipFill>
        <p:spPr>
          <a:xfrm>
            <a:off x="4538852" y="38100"/>
            <a:ext cx="6785782" cy="6785782"/>
          </a:xfrm>
          <a:prstGeom prst="rect">
            <a:avLst/>
          </a:prstGeom>
        </p:spPr>
      </p:pic>
      <p:pic>
        <p:nvPicPr>
          <p:cNvPr id="2" name="Picture 1">
            <a:extLst>
              <a:ext uri="{FF2B5EF4-FFF2-40B4-BE49-F238E27FC236}">
                <a16:creationId xmlns:a16="http://schemas.microsoft.com/office/drawing/2014/main" id="{6DE9BBF3-DB27-B73C-9F2E-30BFF01867D9}"/>
              </a:ext>
            </a:extLst>
          </p:cNvPr>
          <p:cNvPicPr>
            <a:picLocks noChangeAspect="1"/>
          </p:cNvPicPr>
          <p:nvPr/>
        </p:nvPicPr>
        <p:blipFill>
          <a:blip r:embed="rId11"/>
          <a:stretch>
            <a:fillRect/>
          </a:stretch>
        </p:blipFill>
        <p:spPr>
          <a:xfrm>
            <a:off x="-1899879" y="2640378"/>
            <a:ext cx="1226095" cy="887528"/>
          </a:xfrm>
          <a:prstGeom prst="rect">
            <a:avLst/>
          </a:prstGeom>
        </p:spPr>
      </p:pic>
      <p:pic>
        <p:nvPicPr>
          <p:cNvPr id="7" name="Picture 6">
            <a:extLst>
              <a:ext uri="{FF2B5EF4-FFF2-40B4-BE49-F238E27FC236}">
                <a16:creationId xmlns:a16="http://schemas.microsoft.com/office/drawing/2014/main" id="{2D16584F-E36F-3C5E-2A9F-28850D003C3B}"/>
              </a:ext>
            </a:extLst>
          </p:cNvPr>
          <p:cNvPicPr>
            <a:picLocks noChangeAspect="1"/>
          </p:cNvPicPr>
          <p:nvPr/>
        </p:nvPicPr>
        <p:blipFill>
          <a:blip r:embed="rId12"/>
          <a:stretch>
            <a:fillRect/>
          </a:stretch>
        </p:blipFill>
        <p:spPr>
          <a:xfrm>
            <a:off x="1824053" y="4448261"/>
            <a:ext cx="1112415" cy="805239"/>
          </a:xfrm>
          <a:prstGeom prst="rect">
            <a:avLst/>
          </a:prstGeom>
        </p:spPr>
      </p:pic>
    </p:spTree>
    <p:extLst>
      <p:ext uri="{BB962C8B-B14F-4D97-AF65-F5344CB8AC3E}">
        <p14:creationId xmlns:p14="http://schemas.microsoft.com/office/powerpoint/2010/main" val="3752296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27E5C30-84BA-2588-E4DA-9BB0E71A27BC}"/>
              </a:ext>
            </a:extLst>
          </p:cNvPr>
          <p:cNvSpPr txBox="1"/>
          <p:nvPr/>
        </p:nvSpPr>
        <p:spPr>
          <a:xfrm>
            <a:off x="424687" y="1698737"/>
            <a:ext cx="2798732" cy="2354491"/>
          </a:xfrm>
          <a:prstGeom prst="rect">
            <a:avLst/>
          </a:prstGeom>
          <a:noFill/>
        </p:spPr>
        <p:txBody>
          <a:bodyPr wrap="square" rtlCol="0">
            <a:spAutoFit/>
          </a:bodyPr>
          <a:lstStyle/>
          <a:p>
            <a:pPr algn="ctr"/>
            <a:r>
              <a:rPr lang="en-GB" sz="3200" b="1" dirty="0">
                <a:latin typeface="Bahnschrift SemiLight" panose="020B0502040204020203" pitchFamily="34" charset="0"/>
              </a:rPr>
              <a:t>DATA </a:t>
            </a:r>
          </a:p>
          <a:p>
            <a:pPr algn="ctr"/>
            <a:r>
              <a:rPr lang="en-GB" sz="3200" b="1" dirty="0">
                <a:latin typeface="Bahnschrift SemiLight" panose="020B0502040204020203" pitchFamily="34" charset="0"/>
              </a:rPr>
              <a:t>EXPLORATION</a:t>
            </a:r>
          </a:p>
          <a:p>
            <a:pPr algn="ctr"/>
            <a:endParaRPr lang="en-GB" sz="700" dirty="0">
              <a:latin typeface="Bahnschrift SemiLight" panose="020B0502040204020203" pitchFamily="34" charset="0"/>
            </a:endParaRPr>
          </a:p>
          <a:p>
            <a:pPr algn="ctr"/>
            <a:endParaRPr lang="en-GB" sz="700" dirty="0">
              <a:latin typeface="Bahnschrift SemiLight" panose="020B0502040204020203" pitchFamily="34" charset="0"/>
            </a:endParaRPr>
          </a:p>
          <a:p>
            <a:pPr algn="ctr"/>
            <a:r>
              <a:rPr lang="en-GB" sz="3200" dirty="0">
                <a:latin typeface="Bahnschrift SemiLight" panose="020B0502040204020203" pitchFamily="34" charset="0"/>
              </a:rPr>
              <a:t>Imbalanced </a:t>
            </a:r>
          </a:p>
          <a:p>
            <a:pPr algn="ctr"/>
            <a:r>
              <a:rPr lang="en-GB" sz="3200" dirty="0">
                <a:latin typeface="Bahnschrift SemiLight" panose="020B0502040204020203" pitchFamily="34" charset="0"/>
              </a:rPr>
              <a:t>Data</a:t>
            </a:r>
          </a:p>
          <a:p>
            <a:pPr algn="ctr"/>
            <a:endParaRPr lang="en-GB" sz="500" dirty="0">
              <a:latin typeface="Bahnschrift SemiLight" panose="020B0502040204020203" pitchFamily="34" charset="0"/>
            </a:endParaRPr>
          </a:p>
        </p:txBody>
      </p:sp>
      <p:pic>
        <p:nvPicPr>
          <p:cNvPr id="2050" name="Picture 2" descr="Hand holding smart phone with blank screen - IOsteopath">
            <a:extLst>
              <a:ext uri="{FF2B5EF4-FFF2-40B4-BE49-F238E27FC236}">
                <a16:creationId xmlns:a16="http://schemas.microsoft.com/office/drawing/2014/main" id="{0EF935A8-134D-41E0-B72D-33D3A7ABD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59094" y="-733463"/>
            <a:ext cx="8407444" cy="1093322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3,848,900+ Mobile Phone Stock Photos, Pictures &amp; Royalty-Free Images -  iStock | Smartphone, Cell phone icon, Cell phone in hand">
            <a:extLst>
              <a:ext uri="{FF2B5EF4-FFF2-40B4-BE49-F238E27FC236}">
                <a16:creationId xmlns:a16="http://schemas.microsoft.com/office/drawing/2014/main" id="{12347283-B846-4413-11EA-36172EB89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218856" y="-4762622"/>
            <a:ext cx="4267512" cy="45659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59,600+ Hand Holding Mobile Phone Stock Photos, Pictures ...">
            <a:extLst>
              <a:ext uri="{FF2B5EF4-FFF2-40B4-BE49-F238E27FC236}">
                <a16:creationId xmlns:a16="http://schemas.microsoft.com/office/drawing/2014/main" id="{C8F30BA3-BF46-AC22-E46C-3D41528B1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357" y="3262746"/>
            <a:ext cx="3688356" cy="36160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 Holding Phone Images - Free Download on Freepik">
            <a:extLst>
              <a:ext uri="{FF2B5EF4-FFF2-40B4-BE49-F238E27FC236}">
                <a16:creationId xmlns:a16="http://schemas.microsoft.com/office/drawing/2014/main" id="{5251070B-48BA-BBAE-C9ED-310C440604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8412" y="6858000"/>
            <a:ext cx="2798732" cy="39194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15,500+ Hand Holding Old Phone Stock Photos, Pictures &amp; Royalty-Free Images  - iStock | Hand holding old phone isolated">
            <a:extLst>
              <a:ext uri="{FF2B5EF4-FFF2-40B4-BE49-F238E27FC236}">
                <a16:creationId xmlns:a16="http://schemas.microsoft.com/office/drawing/2014/main" id="{D365A326-E6DC-8F58-0161-C0F67B77D9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5658412" y="-2732995"/>
            <a:ext cx="4106960" cy="273299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1,357,251 Mobile Phone Hand Images, Stock Photos, 3D objects, &amp; Vectors |  Shutterstock">
            <a:extLst>
              <a:ext uri="{FF2B5EF4-FFF2-40B4-BE49-F238E27FC236}">
                <a16:creationId xmlns:a16="http://schemas.microsoft.com/office/drawing/2014/main" id="{377DA846-7184-FB0F-FCC6-BF27999D125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7871"/>
          <a:stretch/>
        </p:blipFill>
        <p:spPr bwMode="auto">
          <a:xfrm rot="5400000">
            <a:off x="-2575211" y="157786"/>
            <a:ext cx="2182816" cy="29676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FF9317-DA4F-C78A-652B-3CC51C5F9A25}"/>
              </a:ext>
            </a:extLst>
          </p:cNvPr>
          <p:cNvSpPr txBox="1"/>
          <p:nvPr/>
        </p:nvSpPr>
        <p:spPr>
          <a:xfrm>
            <a:off x="-2282329" y="4400550"/>
            <a:ext cx="876300" cy="1015663"/>
          </a:xfrm>
          <a:prstGeom prst="rect">
            <a:avLst/>
          </a:prstGeom>
          <a:noFill/>
        </p:spPr>
        <p:txBody>
          <a:bodyPr wrap="square" rtlCol="0">
            <a:spAutoFit/>
          </a:bodyPr>
          <a:lstStyle/>
          <a:p>
            <a:pPr algn="ctr"/>
            <a:r>
              <a:rPr lang="en-GB" sz="2000" dirty="0">
                <a:latin typeface="Bahnschrift SemiLight" panose="020B0502040204020203" pitchFamily="34" charset="0"/>
              </a:rPr>
              <a:t>A load of BS</a:t>
            </a:r>
          </a:p>
        </p:txBody>
      </p:sp>
      <p:sp>
        <p:nvSpPr>
          <p:cNvPr id="6" name="TextBox 5">
            <a:extLst>
              <a:ext uri="{FF2B5EF4-FFF2-40B4-BE49-F238E27FC236}">
                <a16:creationId xmlns:a16="http://schemas.microsoft.com/office/drawing/2014/main" id="{8E719DA1-7196-2FAE-7856-E02C2A61F253}"/>
              </a:ext>
            </a:extLst>
          </p:cNvPr>
          <p:cNvSpPr txBox="1"/>
          <p:nvPr/>
        </p:nvSpPr>
        <p:spPr>
          <a:xfrm>
            <a:off x="2820526" y="-2942084"/>
            <a:ext cx="2875875" cy="1892826"/>
          </a:xfrm>
          <a:prstGeom prst="rect">
            <a:avLst/>
          </a:prstGeom>
          <a:noFill/>
        </p:spPr>
        <p:txBody>
          <a:bodyPr wrap="square" rtlCol="0">
            <a:spAutoFit/>
          </a:bodyPr>
          <a:lstStyle/>
          <a:p>
            <a:pPr algn="ctr"/>
            <a:r>
              <a:rPr lang="en-GB" sz="1400" b="1" dirty="0">
                <a:latin typeface="Bahnschrift SemiLight" panose="020B0502040204020203" pitchFamily="34" charset="0"/>
              </a:rPr>
              <a:t>DATA </a:t>
            </a:r>
          </a:p>
          <a:p>
            <a:pPr algn="ctr"/>
            <a:r>
              <a:rPr lang="en-GB" sz="1400" b="1" dirty="0">
                <a:latin typeface="Bahnschrift SemiLight" panose="020B0502040204020203" pitchFamily="34" charset="0"/>
              </a:rPr>
              <a:t>CLEANING</a:t>
            </a:r>
          </a:p>
          <a:p>
            <a:pPr algn="ctr"/>
            <a:endParaRPr lang="en-GB" sz="100" dirty="0">
              <a:latin typeface="Bahnschrift SemiLight" panose="020B0502040204020203" pitchFamily="34" charset="0"/>
            </a:endParaRP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Missing </a:t>
            </a:r>
          </a:p>
          <a:p>
            <a:pPr algn="ctr"/>
            <a:r>
              <a:rPr lang="en-GB" sz="1400" dirty="0">
                <a:latin typeface="Bahnschrift SemiLight" panose="020B0502040204020203" pitchFamily="34" charset="0"/>
              </a:rPr>
              <a:t>Values</a:t>
            </a: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Duplicates</a:t>
            </a: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Drop it</a:t>
            </a:r>
          </a:p>
          <a:p>
            <a:pPr algn="ctr"/>
            <a:endParaRPr lang="en-GB" sz="100" dirty="0">
              <a:latin typeface="Bahnschrift SemiLight" panose="020B0502040204020203" pitchFamily="34" charset="0"/>
            </a:endParaRPr>
          </a:p>
          <a:p>
            <a:pPr algn="ctr"/>
            <a:r>
              <a:rPr lang="en-GB" sz="1400" dirty="0">
                <a:latin typeface="Bahnschrift SemiLight" panose="020B0502040204020203" pitchFamily="34" charset="0"/>
              </a:rPr>
              <a:t>Get </a:t>
            </a:r>
          </a:p>
          <a:p>
            <a:pPr algn="ctr"/>
            <a:r>
              <a:rPr lang="en-GB" sz="1400" dirty="0">
                <a:latin typeface="Bahnschrift SemiLight" panose="020B0502040204020203" pitchFamily="34" charset="0"/>
              </a:rPr>
              <a:t>Dummies</a:t>
            </a:r>
          </a:p>
        </p:txBody>
      </p:sp>
      <p:pic>
        <p:nvPicPr>
          <p:cNvPr id="4" name="Picture 3">
            <a:extLst>
              <a:ext uri="{FF2B5EF4-FFF2-40B4-BE49-F238E27FC236}">
                <a16:creationId xmlns:a16="http://schemas.microsoft.com/office/drawing/2014/main" id="{7316C6B5-73DF-B9C0-A883-ABCB83D6D54D}"/>
              </a:ext>
            </a:extLst>
          </p:cNvPr>
          <p:cNvPicPr>
            <a:picLocks noChangeAspect="1"/>
          </p:cNvPicPr>
          <p:nvPr/>
        </p:nvPicPr>
        <p:blipFill>
          <a:blip r:embed="rId9"/>
          <a:stretch>
            <a:fillRect/>
          </a:stretch>
        </p:blipFill>
        <p:spPr>
          <a:xfrm>
            <a:off x="4485233" y="553000"/>
            <a:ext cx="5310870" cy="5310870"/>
          </a:xfrm>
          <a:prstGeom prst="rect">
            <a:avLst/>
          </a:prstGeom>
        </p:spPr>
      </p:pic>
      <p:sp>
        <p:nvSpPr>
          <p:cNvPr id="11" name="TextBox 10">
            <a:extLst>
              <a:ext uri="{FF2B5EF4-FFF2-40B4-BE49-F238E27FC236}">
                <a16:creationId xmlns:a16="http://schemas.microsoft.com/office/drawing/2014/main" id="{06EC7BEC-006B-F53C-4EC5-DDEB082F8DBA}"/>
              </a:ext>
            </a:extLst>
          </p:cNvPr>
          <p:cNvSpPr txBox="1"/>
          <p:nvPr/>
        </p:nvSpPr>
        <p:spPr>
          <a:xfrm>
            <a:off x="963145" y="1387157"/>
            <a:ext cx="2798732" cy="3185487"/>
          </a:xfrm>
          <a:prstGeom prst="rect">
            <a:avLst/>
          </a:prstGeom>
          <a:noFill/>
        </p:spPr>
        <p:txBody>
          <a:bodyPr wrap="square" rtlCol="0">
            <a:spAutoFit/>
          </a:bodyPr>
          <a:lstStyle/>
          <a:p>
            <a:pPr algn="ctr"/>
            <a:r>
              <a:rPr lang="en-GB" sz="3200" b="1" dirty="0">
                <a:latin typeface="Bahnschrift SemiLight" panose="020B0502040204020203" pitchFamily="34" charset="0"/>
              </a:rPr>
              <a:t>DATA </a:t>
            </a:r>
          </a:p>
          <a:p>
            <a:pPr algn="ctr"/>
            <a:r>
              <a:rPr lang="en-GB" sz="3200" b="1" dirty="0">
                <a:latin typeface="Bahnschrift SemiLight" panose="020B0502040204020203" pitchFamily="34" charset="0"/>
              </a:rPr>
              <a:t>EXPLORATION</a:t>
            </a:r>
          </a:p>
          <a:p>
            <a:pPr algn="ctr"/>
            <a:endParaRPr lang="en-GB" sz="700" dirty="0">
              <a:latin typeface="Bahnschrift SemiLight" panose="020B0502040204020203" pitchFamily="34" charset="0"/>
            </a:endParaRPr>
          </a:p>
          <a:p>
            <a:pPr algn="ctr"/>
            <a:endParaRPr lang="en-GB" sz="700" dirty="0">
              <a:latin typeface="Bahnschrift SemiLight" panose="020B0502040204020203" pitchFamily="34" charset="0"/>
            </a:endParaRPr>
          </a:p>
          <a:p>
            <a:pPr algn="ctr"/>
            <a:endParaRPr lang="en-GB" sz="700" dirty="0">
              <a:latin typeface="Bahnschrift SemiLight" panose="020B0502040204020203" pitchFamily="34" charset="0"/>
            </a:endParaRPr>
          </a:p>
          <a:p>
            <a:pPr algn="ctr"/>
            <a:r>
              <a:rPr lang="en-GB" sz="3200" dirty="0">
                <a:latin typeface="Bahnschrift SemiLight" panose="020B0502040204020203" pitchFamily="34" charset="0"/>
              </a:rPr>
              <a:t>Most Common Words</a:t>
            </a:r>
          </a:p>
          <a:p>
            <a:pPr algn="ctr"/>
            <a:endParaRPr lang="en-GB" sz="500" dirty="0">
              <a:latin typeface="Bahnschrift SemiLight" panose="020B0502040204020203" pitchFamily="34" charset="0"/>
            </a:endParaRPr>
          </a:p>
          <a:p>
            <a:pPr algn="ctr"/>
            <a:endParaRPr lang="en-GB" sz="500" dirty="0">
              <a:latin typeface="Bahnschrift SemiLight" panose="020B0502040204020203" pitchFamily="34" charset="0"/>
            </a:endParaRPr>
          </a:p>
          <a:p>
            <a:pPr algn="ctr"/>
            <a:endParaRPr lang="en-GB" sz="500" dirty="0">
              <a:latin typeface="Bahnschrift SemiLight" panose="020B0502040204020203" pitchFamily="34" charset="0"/>
            </a:endParaRPr>
          </a:p>
          <a:p>
            <a:pPr algn="ctr"/>
            <a:r>
              <a:rPr lang="en-GB" sz="3200" dirty="0">
                <a:latin typeface="Bahnschrift SemiLight" panose="020B0502040204020203" pitchFamily="34" charset="0"/>
              </a:rPr>
              <a:t>FAKE NEWS</a:t>
            </a:r>
          </a:p>
          <a:p>
            <a:pPr algn="ctr"/>
            <a:endParaRPr lang="en-GB" sz="500" dirty="0">
              <a:latin typeface="Bahnschrift SemiLight" panose="020B0502040204020203" pitchFamily="34" charset="0"/>
            </a:endParaRPr>
          </a:p>
        </p:txBody>
      </p:sp>
      <p:pic>
        <p:nvPicPr>
          <p:cNvPr id="12" name="Picture 11">
            <a:extLst>
              <a:ext uri="{FF2B5EF4-FFF2-40B4-BE49-F238E27FC236}">
                <a16:creationId xmlns:a16="http://schemas.microsoft.com/office/drawing/2014/main" id="{D08F12BA-E7AE-2C17-B484-F3765F0AED2A}"/>
              </a:ext>
            </a:extLst>
          </p:cNvPr>
          <p:cNvPicPr>
            <a:picLocks noChangeAspect="1"/>
          </p:cNvPicPr>
          <p:nvPr/>
        </p:nvPicPr>
        <p:blipFill>
          <a:blip r:embed="rId10"/>
          <a:stretch>
            <a:fillRect/>
          </a:stretch>
        </p:blipFill>
        <p:spPr>
          <a:xfrm>
            <a:off x="4538853" y="556531"/>
            <a:ext cx="5310870" cy="5310870"/>
          </a:xfrm>
          <a:prstGeom prst="rect">
            <a:avLst/>
          </a:prstGeom>
        </p:spPr>
      </p:pic>
      <p:pic>
        <p:nvPicPr>
          <p:cNvPr id="2" name="Picture 1">
            <a:extLst>
              <a:ext uri="{FF2B5EF4-FFF2-40B4-BE49-F238E27FC236}">
                <a16:creationId xmlns:a16="http://schemas.microsoft.com/office/drawing/2014/main" id="{6DE9BBF3-DB27-B73C-9F2E-30BFF01867D9}"/>
              </a:ext>
            </a:extLst>
          </p:cNvPr>
          <p:cNvPicPr>
            <a:picLocks noChangeAspect="1"/>
          </p:cNvPicPr>
          <p:nvPr/>
        </p:nvPicPr>
        <p:blipFill>
          <a:blip r:embed="rId11"/>
          <a:stretch>
            <a:fillRect/>
          </a:stretch>
        </p:blipFill>
        <p:spPr>
          <a:xfrm>
            <a:off x="-1899879" y="2640378"/>
            <a:ext cx="1226095" cy="887528"/>
          </a:xfrm>
          <a:prstGeom prst="rect">
            <a:avLst/>
          </a:prstGeom>
        </p:spPr>
      </p:pic>
      <p:pic>
        <p:nvPicPr>
          <p:cNvPr id="7" name="Picture 6">
            <a:extLst>
              <a:ext uri="{FF2B5EF4-FFF2-40B4-BE49-F238E27FC236}">
                <a16:creationId xmlns:a16="http://schemas.microsoft.com/office/drawing/2014/main" id="{2D16584F-E36F-3C5E-2A9F-28850D003C3B}"/>
              </a:ext>
            </a:extLst>
          </p:cNvPr>
          <p:cNvPicPr>
            <a:picLocks noChangeAspect="1"/>
          </p:cNvPicPr>
          <p:nvPr/>
        </p:nvPicPr>
        <p:blipFill>
          <a:blip r:embed="rId12"/>
          <a:stretch>
            <a:fillRect/>
          </a:stretch>
        </p:blipFill>
        <p:spPr>
          <a:xfrm>
            <a:off x="4538852" y="465858"/>
            <a:ext cx="7653148" cy="5539851"/>
          </a:xfrm>
          <a:prstGeom prst="rect">
            <a:avLst/>
          </a:prstGeom>
        </p:spPr>
      </p:pic>
    </p:spTree>
    <p:extLst>
      <p:ext uri="{BB962C8B-B14F-4D97-AF65-F5344CB8AC3E}">
        <p14:creationId xmlns:p14="http://schemas.microsoft.com/office/powerpoint/2010/main" val="3620999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1247</TotalTime>
  <Words>2726</Words>
  <Application>Microsoft Office PowerPoint</Application>
  <PresentationFormat>Widescreen</PresentationFormat>
  <Paragraphs>639</Paragraphs>
  <Slides>26</Slides>
  <Notes>20</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Aptos</vt:lpstr>
      <vt:lpstr>Arial</vt:lpstr>
      <vt:lpstr>Bahnschrift</vt:lpstr>
      <vt:lpstr>Bahnschrift Condensed</vt:lpstr>
      <vt:lpstr>Bahnschrift SemiLight</vt:lpstr>
      <vt:lpstr>Calibri</vt:lpstr>
      <vt:lpstr>Calibri Light</vt:lpstr>
      <vt:lpstr>Consolas</vt:lpstr>
      <vt:lpstr>Courier New</vt:lpstr>
      <vt:lpstr>The bold font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Sara.B</dc:creator>
  <cp:lastModifiedBy>Sara.B</cp:lastModifiedBy>
  <cp:revision>8</cp:revision>
  <dcterms:created xsi:type="dcterms:W3CDTF">2023-11-01T10:48:35Z</dcterms:created>
  <dcterms:modified xsi:type="dcterms:W3CDTF">2023-11-06T13:16:40Z</dcterms:modified>
</cp:coreProperties>
</file>